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sldIdLst>
    <p:sldId id="256" r:id="rId2"/>
    <p:sldId id="266" r:id="rId3"/>
    <p:sldId id="264" r:id="rId4"/>
    <p:sldId id="257" r:id="rId5"/>
    <p:sldId id="262" r:id="rId6"/>
    <p:sldId id="265" r:id="rId7"/>
    <p:sldId id="270" r:id="rId8"/>
    <p:sldId id="268" r:id="rId9"/>
    <p:sldId id="263" r:id="rId10"/>
    <p:sldId id="269" r:id="rId11"/>
    <p:sldId id="267" r:id="rId12"/>
  </p:sldIdLst>
  <p:sldSz cx="8640763" cy="6480175"/>
  <p:notesSz cx="6858000" cy="9144000"/>
  <p:defaultTextStyle>
    <a:defPPr>
      <a:defRPr lang="en-US"/>
    </a:defPPr>
    <a:lvl1pPr algn="l" rtl="0" fontAlgn="base">
      <a:spcBef>
        <a:spcPct val="20000"/>
      </a:spcBef>
      <a:spcAft>
        <a:spcPct val="0"/>
      </a:spcAft>
      <a:defRPr sz="3200" kern="1200">
        <a:solidFill>
          <a:srgbClr val="35478B"/>
        </a:solidFill>
        <a:latin typeface="Roboto" pitchFamily="2" charset="0"/>
        <a:ea typeface="+mn-ea"/>
        <a:cs typeface="+mn-cs"/>
      </a:defRPr>
    </a:lvl1pPr>
    <a:lvl2pPr marL="457200" algn="l" rtl="0" fontAlgn="base">
      <a:spcBef>
        <a:spcPct val="20000"/>
      </a:spcBef>
      <a:spcAft>
        <a:spcPct val="0"/>
      </a:spcAft>
      <a:defRPr sz="3200" kern="1200">
        <a:solidFill>
          <a:srgbClr val="35478B"/>
        </a:solidFill>
        <a:latin typeface="Roboto" pitchFamily="2" charset="0"/>
        <a:ea typeface="+mn-ea"/>
        <a:cs typeface="+mn-cs"/>
      </a:defRPr>
    </a:lvl2pPr>
    <a:lvl3pPr marL="914400" algn="l" rtl="0" fontAlgn="base">
      <a:spcBef>
        <a:spcPct val="20000"/>
      </a:spcBef>
      <a:spcAft>
        <a:spcPct val="0"/>
      </a:spcAft>
      <a:defRPr sz="3200" kern="1200">
        <a:solidFill>
          <a:srgbClr val="35478B"/>
        </a:solidFill>
        <a:latin typeface="Roboto" pitchFamily="2" charset="0"/>
        <a:ea typeface="+mn-ea"/>
        <a:cs typeface="+mn-cs"/>
      </a:defRPr>
    </a:lvl3pPr>
    <a:lvl4pPr marL="1371600" algn="l" rtl="0" fontAlgn="base">
      <a:spcBef>
        <a:spcPct val="20000"/>
      </a:spcBef>
      <a:spcAft>
        <a:spcPct val="0"/>
      </a:spcAft>
      <a:defRPr sz="3200" kern="1200">
        <a:solidFill>
          <a:srgbClr val="35478B"/>
        </a:solidFill>
        <a:latin typeface="Roboto" pitchFamily="2" charset="0"/>
        <a:ea typeface="+mn-ea"/>
        <a:cs typeface="+mn-cs"/>
      </a:defRPr>
    </a:lvl4pPr>
    <a:lvl5pPr marL="1828800" algn="l" rtl="0" fontAlgn="base">
      <a:spcBef>
        <a:spcPct val="20000"/>
      </a:spcBef>
      <a:spcAft>
        <a:spcPct val="0"/>
      </a:spcAft>
      <a:defRPr sz="3200" kern="1200">
        <a:solidFill>
          <a:srgbClr val="35478B"/>
        </a:solidFill>
        <a:latin typeface="Roboto" pitchFamily="2" charset="0"/>
        <a:ea typeface="+mn-ea"/>
        <a:cs typeface="+mn-cs"/>
      </a:defRPr>
    </a:lvl5pPr>
    <a:lvl6pPr marL="2286000" algn="l" defTabSz="914400" rtl="0" eaLnBrk="1" latinLnBrk="0" hangingPunct="1">
      <a:defRPr sz="3200" kern="1200">
        <a:solidFill>
          <a:srgbClr val="35478B"/>
        </a:solidFill>
        <a:latin typeface="Roboto" pitchFamily="2" charset="0"/>
        <a:ea typeface="+mn-ea"/>
        <a:cs typeface="+mn-cs"/>
      </a:defRPr>
    </a:lvl6pPr>
    <a:lvl7pPr marL="2743200" algn="l" defTabSz="914400" rtl="0" eaLnBrk="1" latinLnBrk="0" hangingPunct="1">
      <a:defRPr sz="3200" kern="1200">
        <a:solidFill>
          <a:srgbClr val="35478B"/>
        </a:solidFill>
        <a:latin typeface="Roboto" pitchFamily="2" charset="0"/>
        <a:ea typeface="+mn-ea"/>
        <a:cs typeface="+mn-cs"/>
      </a:defRPr>
    </a:lvl7pPr>
    <a:lvl8pPr marL="3200400" algn="l" defTabSz="914400" rtl="0" eaLnBrk="1" latinLnBrk="0" hangingPunct="1">
      <a:defRPr sz="3200" kern="1200">
        <a:solidFill>
          <a:srgbClr val="35478B"/>
        </a:solidFill>
        <a:latin typeface="Roboto" pitchFamily="2" charset="0"/>
        <a:ea typeface="+mn-ea"/>
        <a:cs typeface="+mn-cs"/>
      </a:defRPr>
    </a:lvl8pPr>
    <a:lvl9pPr marL="3657600" algn="l" defTabSz="914400" rtl="0" eaLnBrk="1" latinLnBrk="0" hangingPunct="1">
      <a:defRPr sz="3200" kern="1200">
        <a:solidFill>
          <a:srgbClr val="35478B"/>
        </a:solidFill>
        <a:latin typeface="Roboto" pitchFamily="2" charset="0"/>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27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3B1"/>
    <a:srgbClr val="000066"/>
    <a:srgbClr val="354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7" autoAdjust="0"/>
    <p:restoredTop sz="94678" autoAdjust="0"/>
  </p:normalViewPr>
  <p:slideViewPr>
    <p:cSldViewPr>
      <p:cViewPr varScale="1">
        <p:scale>
          <a:sx n="125" d="100"/>
          <a:sy n="125" d="100"/>
        </p:scale>
        <p:origin x="1230" y="90"/>
      </p:cViewPr>
      <p:guideLst>
        <p:guide orient="horz" pos="2041"/>
        <p:guide pos="2721"/>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91" name="Object 19"/>
          <p:cNvGraphicFramePr>
            <a:graphicFrameLocks noChangeAspect="1"/>
          </p:cNvGraphicFramePr>
          <p:nvPr userDrawn="1"/>
        </p:nvGraphicFramePr>
        <p:xfrm>
          <a:off x="0" y="0"/>
          <a:ext cx="8640763" cy="6478588"/>
        </p:xfrm>
        <a:graphic>
          <a:graphicData uri="http://schemas.openxmlformats.org/presentationml/2006/ole">
            <mc:AlternateContent xmlns:mc="http://schemas.openxmlformats.org/markup-compatibility/2006">
              <mc:Choice xmlns:v="urn:schemas-microsoft-com:vml" Requires="v">
                <p:oleObj spid="_x0000_s3103" name="Image" r:id="rId3" imgW="8649450" imgH="6485182" progId="Photoshop.Image.10">
                  <p:embed/>
                </p:oleObj>
              </mc:Choice>
              <mc:Fallback>
                <p:oleObj name="Image" r:id="rId3" imgW="8649450" imgH="6485182" progId="Photoshop.Image.10">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640763" cy="647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4" name="Rectangle 2"/>
          <p:cNvSpPr>
            <a:spLocks noGrp="1" noChangeArrowheads="1"/>
          </p:cNvSpPr>
          <p:nvPr>
            <p:ph type="ctrTitle"/>
          </p:nvPr>
        </p:nvSpPr>
        <p:spPr>
          <a:xfrm>
            <a:off x="3238500" y="1438275"/>
            <a:ext cx="4646613" cy="2700338"/>
          </a:xfrm>
        </p:spPr>
        <p:txBody>
          <a:bodyPr anchor="t"/>
          <a:lstStyle>
            <a:lvl1pPr>
              <a:defRPr sz="4600"/>
            </a:lvl1pPr>
          </a:lstStyle>
          <a:p>
            <a:pPr lvl="0"/>
            <a:r>
              <a:rPr lang="sr-Cyrl-CS" altLang="sr-Latn-RS" noProof="0" smtClean="0"/>
              <a:t>Наслов презентације</a:t>
            </a:r>
            <a:endParaRPr lang="en-US" altLang="sr-Latn-RS" noProof="0" smtClean="0"/>
          </a:p>
        </p:txBody>
      </p:sp>
      <p:sp>
        <p:nvSpPr>
          <p:cNvPr id="3075" name="Rectangle 3"/>
          <p:cNvSpPr>
            <a:spLocks noGrp="1" noChangeArrowheads="1"/>
          </p:cNvSpPr>
          <p:nvPr>
            <p:ph type="subTitle" idx="1"/>
          </p:nvPr>
        </p:nvSpPr>
        <p:spPr>
          <a:xfrm>
            <a:off x="3238500" y="4318000"/>
            <a:ext cx="4646613" cy="1079500"/>
          </a:xfrm>
        </p:spPr>
        <p:txBody>
          <a:bodyPr lIns="0" tIns="0" rIns="0" bIns="0"/>
          <a:lstStyle>
            <a:lvl1pPr marL="0" indent="0">
              <a:buFont typeface="Wingdings" panose="05000000000000000000" pitchFamily="2" charset="2"/>
              <a:buNone/>
              <a:defRPr sz="3200"/>
            </a:lvl1pPr>
          </a:lstStyle>
          <a:p>
            <a:pPr lvl="0"/>
            <a:r>
              <a:rPr lang="sr-Cyrl-CS" altLang="sr-Latn-RS" noProof="0" smtClean="0"/>
              <a:t>Име Презиме</a:t>
            </a:r>
            <a:endParaRPr lang="en-US" altLang="sr-Latn-RS"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Tree>
    <p:extLst>
      <p:ext uri="{BB962C8B-B14F-4D97-AF65-F5344CB8AC3E}">
        <p14:creationId xmlns:p14="http://schemas.microsoft.com/office/powerpoint/2010/main" val="142752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65863" y="0"/>
            <a:ext cx="1943100" cy="5937250"/>
          </a:xfrm>
        </p:spPr>
        <p:txBody>
          <a:bodyPr vert="eaVert"/>
          <a:lstStyle/>
          <a:p>
            <a:r>
              <a:rPr lang="en-US" smtClean="0"/>
              <a:t>Click to edit Master title style</a:t>
            </a:r>
            <a:endParaRPr lang="sr-Latn-RS"/>
          </a:p>
        </p:txBody>
      </p:sp>
      <p:sp>
        <p:nvSpPr>
          <p:cNvPr id="3" name="Vertical Text Placeholder 2"/>
          <p:cNvSpPr>
            <a:spLocks noGrp="1"/>
          </p:cNvSpPr>
          <p:nvPr>
            <p:ph type="body" orient="vert" idx="1"/>
          </p:nvPr>
        </p:nvSpPr>
        <p:spPr>
          <a:xfrm>
            <a:off x="431800" y="0"/>
            <a:ext cx="5681663"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Tree>
    <p:extLst>
      <p:ext uri="{BB962C8B-B14F-4D97-AF65-F5344CB8AC3E}">
        <p14:creationId xmlns:p14="http://schemas.microsoft.com/office/powerpoint/2010/main" val="295934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0"/>
            <a:ext cx="5757863" cy="1439863"/>
          </a:xfrm>
        </p:spPr>
        <p:txBody>
          <a:bodyPr/>
          <a:lstStyle/>
          <a:p>
            <a:r>
              <a:rPr lang="en-US" smtClean="0"/>
              <a:t>Click to edit Master title style</a:t>
            </a:r>
            <a:endParaRPr lang="sr-Latn-RS"/>
          </a:p>
        </p:txBody>
      </p:sp>
      <p:sp>
        <p:nvSpPr>
          <p:cNvPr id="3" name="Text Placeholder 2"/>
          <p:cNvSpPr>
            <a:spLocks noGrp="1"/>
          </p:cNvSpPr>
          <p:nvPr>
            <p:ph type="body" sz="half" idx="1"/>
          </p:nvPr>
        </p:nvSpPr>
        <p:spPr>
          <a:xfrm>
            <a:off x="431800" y="1798638"/>
            <a:ext cx="3811588" cy="4138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4395788" y="1798638"/>
            <a:ext cx="3813175" cy="4138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Tree>
    <p:extLst>
      <p:ext uri="{BB962C8B-B14F-4D97-AF65-F5344CB8AC3E}">
        <p14:creationId xmlns:p14="http://schemas.microsoft.com/office/powerpoint/2010/main" val="4246656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0"/>
            <a:ext cx="5757863" cy="1439863"/>
          </a:xfrm>
        </p:spPr>
        <p:txBody>
          <a:bodyPr/>
          <a:lstStyle/>
          <a:p>
            <a:r>
              <a:rPr lang="en-US" smtClean="0"/>
              <a:t>Click to edit Master title style</a:t>
            </a:r>
            <a:endParaRPr lang="sr-Latn-RS"/>
          </a:p>
        </p:txBody>
      </p:sp>
      <p:sp>
        <p:nvSpPr>
          <p:cNvPr id="3" name="Text Placeholder 2"/>
          <p:cNvSpPr>
            <a:spLocks noGrp="1"/>
          </p:cNvSpPr>
          <p:nvPr>
            <p:ph type="body" sz="half" idx="1"/>
          </p:nvPr>
        </p:nvSpPr>
        <p:spPr>
          <a:xfrm>
            <a:off x="431800" y="1798638"/>
            <a:ext cx="3811588" cy="4138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quarter" idx="2"/>
          </p:nvPr>
        </p:nvSpPr>
        <p:spPr>
          <a:xfrm>
            <a:off x="4395788" y="1798638"/>
            <a:ext cx="3813175" cy="199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Content Placeholder 4"/>
          <p:cNvSpPr>
            <a:spLocks noGrp="1"/>
          </p:cNvSpPr>
          <p:nvPr>
            <p:ph sz="quarter" idx="3"/>
          </p:nvPr>
        </p:nvSpPr>
        <p:spPr>
          <a:xfrm>
            <a:off x="4395788" y="3943350"/>
            <a:ext cx="3813175" cy="199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Tree>
    <p:extLst>
      <p:ext uri="{BB962C8B-B14F-4D97-AF65-F5344CB8AC3E}">
        <p14:creationId xmlns:p14="http://schemas.microsoft.com/office/powerpoint/2010/main" val="279697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r-Latn-RS" dirty="0"/>
          </a:p>
        </p:txBody>
      </p:sp>
      <p:sp>
        <p:nvSpPr>
          <p:cNvPr id="4" name="TextBox 3"/>
          <p:cNvSpPr txBox="1"/>
          <p:nvPr userDrawn="1"/>
        </p:nvSpPr>
        <p:spPr>
          <a:xfrm>
            <a:off x="4608413" y="6142136"/>
            <a:ext cx="3780667" cy="307777"/>
          </a:xfrm>
          <a:prstGeom prst="rect">
            <a:avLst/>
          </a:prstGeom>
          <a:solidFill>
            <a:schemeClr val="bg1"/>
          </a:solidFill>
        </p:spPr>
        <p:txBody>
          <a:bodyPr wrap="square" rtlCol="0">
            <a:spAutoFit/>
          </a:bodyPr>
          <a:lstStyle/>
          <a:p>
            <a:r>
              <a:rPr lang="sr-Cyrl-RS" sz="1400" b="0" kern="1200" noProof="0" dirty="0" smtClean="0">
                <a:solidFill>
                  <a:srgbClr val="35478B"/>
                </a:solidFill>
                <a:effectLst/>
                <a:latin typeface="+mj-lt"/>
                <a:ea typeface="+mn-ea"/>
                <a:cs typeface="+mn-cs"/>
              </a:rPr>
              <a:t>Интернет безбедност </a:t>
            </a:r>
            <a:r>
              <a:rPr lang="en-GB" sz="1400" b="0" kern="1200" dirty="0" smtClean="0">
                <a:solidFill>
                  <a:srgbClr val="35478B"/>
                </a:solidFill>
                <a:effectLst/>
                <a:latin typeface="+mj-lt"/>
                <a:ea typeface="+mn-ea"/>
                <a:cs typeface="+mn-cs"/>
              </a:rPr>
              <a:t>3 у 1</a:t>
            </a:r>
            <a:r>
              <a:rPr lang="sr-Latn-RS" sz="1400" b="0" kern="1200" dirty="0" smtClean="0">
                <a:solidFill>
                  <a:srgbClr val="35478B"/>
                </a:solidFill>
                <a:effectLst/>
                <a:latin typeface="+mj-lt"/>
                <a:ea typeface="+mn-ea"/>
                <a:cs typeface="+mn-cs"/>
              </a:rPr>
              <a:t> </a:t>
            </a:r>
            <a:r>
              <a:rPr lang="en-US" sz="1400" b="0" kern="1200" dirty="0" smtClean="0">
                <a:solidFill>
                  <a:srgbClr val="35478B"/>
                </a:solidFill>
                <a:effectLst/>
                <a:latin typeface="+mj-lt"/>
                <a:ea typeface="+mn-ea"/>
                <a:cs typeface="+mn-cs"/>
              </a:rPr>
              <a:t>/</a:t>
            </a:r>
            <a:r>
              <a:rPr lang="en-US" sz="1400" b="0" kern="1200" baseline="0" dirty="0" smtClean="0">
                <a:solidFill>
                  <a:srgbClr val="35478B"/>
                </a:solidFill>
                <a:effectLst/>
                <a:latin typeface="+mj-lt"/>
                <a:ea typeface="+mn-ea"/>
                <a:cs typeface="+mn-cs"/>
              </a:rPr>
              <a:t> </a:t>
            </a:r>
            <a:r>
              <a:rPr lang="sr-Cyrl-RS" sz="1400" b="0" kern="1200" baseline="0" dirty="0" smtClean="0">
                <a:solidFill>
                  <a:srgbClr val="35478B"/>
                </a:solidFill>
                <a:effectLst/>
                <a:latin typeface="+mj-lt"/>
                <a:ea typeface="+mn-ea"/>
                <a:cs typeface="+mn-cs"/>
              </a:rPr>
              <a:t> октобар</a:t>
            </a:r>
            <a:r>
              <a:rPr lang="en-US" sz="1400" b="0" kern="1200" baseline="0" dirty="0" smtClean="0">
                <a:solidFill>
                  <a:srgbClr val="35478B"/>
                </a:solidFill>
                <a:effectLst/>
                <a:latin typeface="+mj-lt"/>
                <a:ea typeface="+mn-ea"/>
                <a:cs typeface="+mn-cs"/>
              </a:rPr>
              <a:t> 2014</a:t>
            </a:r>
            <a:r>
              <a:rPr lang="sr-Cyrl-RS" sz="1400" b="0" kern="1200" baseline="0" dirty="0" smtClean="0">
                <a:solidFill>
                  <a:srgbClr val="35478B"/>
                </a:solidFill>
                <a:effectLst/>
                <a:latin typeface="Roboto" pitchFamily="2" charset="0"/>
                <a:ea typeface="+mn-ea"/>
                <a:cs typeface="+mn-cs"/>
              </a:rPr>
              <a:t>.</a:t>
            </a:r>
            <a:endParaRPr lang="sr-Latn-RS" sz="1400" b="0" dirty="0"/>
          </a:p>
        </p:txBody>
      </p:sp>
      <p:sp>
        <p:nvSpPr>
          <p:cNvPr id="5" name="TextBox 4"/>
          <p:cNvSpPr txBox="1"/>
          <p:nvPr userDrawn="1"/>
        </p:nvSpPr>
        <p:spPr>
          <a:xfrm>
            <a:off x="287933" y="6142135"/>
            <a:ext cx="3780667" cy="307777"/>
          </a:xfrm>
          <a:prstGeom prst="rect">
            <a:avLst/>
          </a:prstGeom>
          <a:solidFill>
            <a:schemeClr val="bg1"/>
          </a:solidFill>
        </p:spPr>
        <p:txBody>
          <a:bodyPr wrap="square" rtlCol="0">
            <a:spAutoFit/>
          </a:bodyPr>
          <a:lstStyle/>
          <a:p>
            <a:r>
              <a:rPr lang="sr-Cyrl-RS" sz="1400" b="0" kern="1200" dirty="0" smtClean="0">
                <a:solidFill>
                  <a:srgbClr val="35478B"/>
                </a:solidFill>
                <a:effectLst/>
                <a:latin typeface="Roboto Light"/>
                <a:ea typeface="+mn-ea"/>
                <a:cs typeface="+mn-cs"/>
              </a:rPr>
              <a:t>Напад</a:t>
            </a:r>
            <a:r>
              <a:rPr lang="sr-Cyrl-RS" sz="1400" b="0" kern="1200" baseline="0" dirty="0" smtClean="0">
                <a:solidFill>
                  <a:srgbClr val="35478B"/>
                </a:solidFill>
                <a:effectLst/>
                <a:latin typeface="Roboto Light"/>
                <a:ea typeface="+mn-ea"/>
                <a:cs typeface="+mn-cs"/>
              </a:rPr>
              <a:t> на критичну инфраструктуру</a:t>
            </a:r>
            <a:endParaRPr lang="sr-Latn-RS" sz="1400" b="0" dirty="0">
              <a:latin typeface="Roboto Light"/>
            </a:endParaRPr>
          </a:p>
        </p:txBody>
      </p:sp>
    </p:spTree>
    <p:extLst>
      <p:ext uri="{BB962C8B-B14F-4D97-AF65-F5344CB8AC3E}">
        <p14:creationId xmlns:p14="http://schemas.microsoft.com/office/powerpoint/2010/main" val="183297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8963" y="1616075"/>
            <a:ext cx="7453312" cy="2695575"/>
          </a:xfrm>
        </p:spPr>
        <p:txBody>
          <a:bodyPr anchor="b"/>
          <a:lstStyle>
            <a:lvl1pPr>
              <a:defRPr sz="6000"/>
            </a:lvl1pPr>
          </a:lstStyle>
          <a:p>
            <a:r>
              <a:rPr lang="en-US" smtClean="0"/>
              <a:t>Click to edit Master title style</a:t>
            </a:r>
            <a:endParaRPr lang="sr-Latn-RS"/>
          </a:p>
        </p:txBody>
      </p:sp>
      <p:sp>
        <p:nvSpPr>
          <p:cNvPr id="3" name="Text Placeholder 2"/>
          <p:cNvSpPr>
            <a:spLocks noGrp="1"/>
          </p:cNvSpPr>
          <p:nvPr>
            <p:ph type="body" idx="1"/>
          </p:nvPr>
        </p:nvSpPr>
        <p:spPr>
          <a:xfrm>
            <a:off x="588963" y="4337050"/>
            <a:ext cx="7453312"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95412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431800" y="1798638"/>
            <a:ext cx="3811588" cy="4138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4395788" y="1798638"/>
            <a:ext cx="3813175" cy="4138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Tree>
    <p:extLst>
      <p:ext uri="{BB962C8B-B14F-4D97-AF65-F5344CB8AC3E}">
        <p14:creationId xmlns:p14="http://schemas.microsoft.com/office/powerpoint/2010/main" val="3827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313" y="344488"/>
            <a:ext cx="7453312" cy="1252537"/>
          </a:xfrm>
        </p:spPr>
        <p:txBody>
          <a:bodyPr/>
          <a:lstStyle/>
          <a:p>
            <a:r>
              <a:rPr lang="en-US" smtClean="0"/>
              <a:t>Click to edit Master title style</a:t>
            </a:r>
            <a:endParaRPr lang="sr-Latn-RS"/>
          </a:p>
        </p:txBody>
      </p:sp>
      <p:sp>
        <p:nvSpPr>
          <p:cNvPr id="3" name="Text Placeholder 2"/>
          <p:cNvSpPr>
            <a:spLocks noGrp="1"/>
          </p:cNvSpPr>
          <p:nvPr>
            <p:ph type="body" idx="1"/>
          </p:nvPr>
        </p:nvSpPr>
        <p:spPr>
          <a:xfrm>
            <a:off x="595313" y="1589088"/>
            <a:ext cx="3656012"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5313" y="2366963"/>
            <a:ext cx="3656012" cy="348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Text Placeholder 4"/>
          <p:cNvSpPr>
            <a:spLocks noGrp="1"/>
          </p:cNvSpPr>
          <p:nvPr>
            <p:ph type="body" sz="quarter" idx="3"/>
          </p:nvPr>
        </p:nvSpPr>
        <p:spPr>
          <a:xfrm>
            <a:off x="4375150" y="1589088"/>
            <a:ext cx="367347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75150" y="2366963"/>
            <a:ext cx="3673475" cy="348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Tree>
    <p:extLst>
      <p:ext uri="{BB962C8B-B14F-4D97-AF65-F5344CB8AC3E}">
        <p14:creationId xmlns:p14="http://schemas.microsoft.com/office/powerpoint/2010/main" val="57904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Tree>
    <p:extLst>
      <p:ext uri="{BB962C8B-B14F-4D97-AF65-F5344CB8AC3E}">
        <p14:creationId xmlns:p14="http://schemas.microsoft.com/office/powerpoint/2010/main" val="356043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313" y="431800"/>
            <a:ext cx="2786062" cy="1512888"/>
          </a:xfrm>
        </p:spPr>
        <p:txBody>
          <a:bodyPr anchor="b"/>
          <a:lstStyle>
            <a:lvl1pPr>
              <a:defRPr sz="3200"/>
            </a:lvl1pPr>
          </a:lstStyle>
          <a:p>
            <a:r>
              <a:rPr lang="en-US" smtClean="0"/>
              <a:t>Click to edit Master title style</a:t>
            </a:r>
            <a:endParaRPr lang="sr-Latn-RS"/>
          </a:p>
        </p:txBody>
      </p:sp>
      <p:sp>
        <p:nvSpPr>
          <p:cNvPr id="3" name="Content Placeholder 2"/>
          <p:cNvSpPr>
            <a:spLocks noGrp="1"/>
          </p:cNvSpPr>
          <p:nvPr>
            <p:ph idx="1"/>
          </p:nvPr>
        </p:nvSpPr>
        <p:spPr>
          <a:xfrm>
            <a:off x="3673475" y="933450"/>
            <a:ext cx="4375150"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Text Placeholder 3"/>
          <p:cNvSpPr>
            <a:spLocks noGrp="1"/>
          </p:cNvSpPr>
          <p:nvPr>
            <p:ph type="body" sz="half" idx="2"/>
          </p:nvPr>
        </p:nvSpPr>
        <p:spPr>
          <a:xfrm>
            <a:off x="595313" y="1944688"/>
            <a:ext cx="2786062"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1870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313" y="431800"/>
            <a:ext cx="2786062" cy="1512888"/>
          </a:xfrm>
        </p:spPr>
        <p:txBody>
          <a:bodyPr anchor="b"/>
          <a:lstStyle>
            <a:lvl1pPr>
              <a:defRPr sz="3200"/>
            </a:lvl1pPr>
          </a:lstStyle>
          <a:p>
            <a:r>
              <a:rPr lang="en-US" smtClean="0"/>
              <a:t>Click to edit Master title style</a:t>
            </a:r>
            <a:endParaRPr lang="sr-Latn-RS"/>
          </a:p>
        </p:txBody>
      </p:sp>
      <p:sp>
        <p:nvSpPr>
          <p:cNvPr id="3" name="Picture Placeholder 2"/>
          <p:cNvSpPr>
            <a:spLocks noGrp="1"/>
          </p:cNvSpPr>
          <p:nvPr>
            <p:ph type="pic" idx="1"/>
          </p:nvPr>
        </p:nvSpPr>
        <p:spPr>
          <a:xfrm>
            <a:off x="3673475" y="933450"/>
            <a:ext cx="4375150"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595313" y="1944688"/>
            <a:ext cx="2786062"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22265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7" name="Object 13"/>
          <p:cNvGraphicFramePr>
            <a:graphicFrameLocks noChangeAspect="1"/>
          </p:cNvGraphicFramePr>
          <p:nvPr userDrawn="1"/>
        </p:nvGraphicFramePr>
        <p:xfrm>
          <a:off x="0" y="0"/>
          <a:ext cx="8640763" cy="6478588"/>
        </p:xfrm>
        <a:graphic>
          <a:graphicData uri="http://schemas.openxmlformats.org/presentationml/2006/ole">
            <mc:AlternateContent xmlns:mc="http://schemas.openxmlformats.org/markup-compatibility/2006">
              <mc:Choice xmlns:v="urn:schemas-microsoft-com:vml" Requires="v">
                <p:oleObj spid="_x0000_s1053" name="Image" r:id="rId16" imgW="8649450" imgH="6485182" progId="Photoshop.Image.10">
                  <p:embed/>
                </p:oleObj>
              </mc:Choice>
              <mc:Fallback>
                <p:oleObj name="Image" r:id="rId16" imgW="8649450" imgH="6485182" progId="Photoshop.Image.10">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8640763" cy="647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431800" y="0"/>
            <a:ext cx="57578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sr-Cyrl-CS" altLang="sr-Latn-RS" smtClean="0"/>
              <a:t>Наслов слајда</a:t>
            </a:r>
            <a:endParaRPr lang="en-US" altLang="sr-Latn-RS" smtClean="0"/>
          </a:p>
        </p:txBody>
      </p:sp>
      <p:sp>
        <p:nvSpPr>
          <p:cNvPr id="1027" name="Rectangle 3"/>
          <p:cNvSpPr>
            <a:spLocks noGrp="1" noChangeArrowheads="1"/>
          </p:cNvSpPr>
          <p:nvPr>
            <p:ph type="body" idx="1"/>
          </p:nvPr>
        </p:nvSpPr>
        <p:spPr bwMode="auto">
          <a:xfrm>
            <a:off x="431800" y="1798638"/>
            <a:ext cx="7777163" cy="413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2" tIns="43201" rIns="86402" bIns="4320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9"/>
          <p:cNvSpPr>
            <a:spLocks noChangeArrowheads="1"/>
          </p:cNvSpPr>
          <p:nvPr userDrawn="1"/>
        </p:nvSpPr>
        <p:spPr bwMode="auto">
          <a:xfrm>
            <a:off x="4319588" y="6192838"/>
            <a:ext cx="38877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spcBef>
                <a:spcPct val="0"/>
              </a:spcBef>
              <a:defRPr>
                <a:solidFill>
                  <a:schemeClr val="tx1"/>
                </a:solidFill>
                <a:latin typeface="Arial" panose="020B0604020202020204" pitchFamily="34" charset="0"/>
              </a:defRPr>
            </a:lvl1pPr>
            <a:lvl2pPr marL="701675" indent="-269875" defTabSz="863600">
              <a:spcBef>
                <a:spcPct val="0"/>
              </a:spcBef>
              <a:defRPr>
                <a:solidFill>
                  <a:schemeClr val="tx1"/>
                </a:solidFill>
                <a:latin typeface="Arial" panose="020B0604020202020204" pitchFamily="34" charset="0"/>
              </a:defRPr>
            </a:lvl2pPr>
            <a:lvl3pPr marL="1079500" indent="-215900" defTabSz="863600">
              <a:spcBef>
                <a:spcPct val="0"/>
              </a:spcBef>
              <a:defRPr>
                <a:solidFill>
                  <a:schemeClr val="tx1"/>
                </a:solidFill>
                <a:latin typeface="Arial" panose="020B0604020202020204" pitchFamily="34" charset="0"/>
              </a:defRPr>
            </a:lvl3pPr>
            <a:lvl4pPr marL="1511300" indent="-215900" defTabSz="863600">
              <a:spcBef>
                <a:spcPct val="0"/>
              </a:spcBef>
              <a:defRPr>
                <a:solidFill>
                  <a:schemeClr val="tx1"/>
                </a:solidFill>
                <a:latin typeface="Arial" panose="020B0604020202020204" pitchFamily="34" charset="0"/>
              </a:defRPr>
            </a:lvl4pPr>
            <a:lvl5pPr marL="1944688" indent="-215900" defTabSz="863600">
              <a:spcBef>
                <a:spcPct val="0"/>
              </a:spcBef>
              <a:defRPr>
                <a:solidFill>
                  <a:schemeClr val="tx1"/>
                </a:solidFill>
                <a:latin typeface="Arial" panose="020B0604020202020204" pitchFamily="34" charset="0"/>
              </a:defRPr>
            </a:lvl5pPr>
            <a:lvl6pPr marL="2401888" indent="-215900" defTabSz="863600" fontAlgn="base">
              <a:spcBef>
                <a:spcPct val="0"/>
              </a:spcBef>
              <a:spcAft>
                <a:spcPct val="0"/>
              </a:spcAft>
              <a:defRPr>
                <a:solidFill>
                  <a:schemeClr val="tx1"/>
                </a:solidFill>
                <a:latin typeface="Arial" panose="020B0604020202020204" pitchFamily="34" charset="0"/>
              </a:defRPr>
            </a:lvl6pPr>
            <a:lvl7pPr marL="2859088" indent="-215900" defTabSz="863600" fontAlgn="base">
              <a:spcBef>
                <a:spcPct val="0"/>
              </a:spcBef>
              <a:spcAft>
                <a:spcPct val="0"/>
              </a:spcAft>
              <a:defRPr>
                <a:solidFill>
                  <a:schemeClr val="tx1"/>
                </a:solidFill>
                <a:latin typeface="Arial" panose="020B0604020202020204" pitchFamily="34" charset="0"/>
              </a:defRPr>
            </a:lvl7pPr>
            <a:lvl8pPr marL="3316288" indent="-215900" defTabSz="863600" fontAlgn="base">
              <a:spcBef>
                <a:spcPct val="0"/>
              </a:spcBef>
              <a:spcAft>
                <a:spcPct val="0"/>
              </a:spcAft>
              <a:defRPr>
                <a:solidFill>
                  <a:schemeClr val="tx1"/>
                </a:solidFill>
                <a:latin typeface="Arial" panose="020B0604020202020204" pitchFamily="34" charset="0"/>
              </a:defRPr>
            </a:lvl8pPr>
            <a:lvl9pPr marL="3773488" indent="-215900" defTabSz="863600" fontAlgn="base">
              <a:spcBef>
                <a:spcPct val="0"/>
              </a:spcBef>
              <a:spcAft>
                <a:spcPct val="0"/>
              </a:spcAft>
              <a:defRPr>
                <a:solidFill>
                  <a:schemeClr val="tx1"/>
                </a:solidFill>
                <a:latin typeface="Arial" panose="020B0604020202020204" pitchFamily="34" charset="0"/>
              </a:defRPr>
            </a:lvl9pPr>
          </a:lstStyle>
          <a:p>
            <a:pPr algn="r"/>
            <a:r>
              <a:rPr lang="sr-Cyrl-CS" altLang="en-US" sz="1200" b="1">
                <a:solidFill>
                  <a:srgbClr val="336699"/>
                </a:solidFill>
                <a:latin typeface="Roboto" pitchFamily="2" charset="0"/>
              </a:rPr>
              <a:t>Манифестација</a:t>
            </a:r>
            <a:r>
              <a:rPr lang="en-US" altLang="en-US" sz="1200">
                <a:solidFill>
                  <a:srgbClr val="336699"/>
                </a:solidFill>
                <a:latin typeface="Roboto" pitchFamily="2" charset="0"/>
              </a:rPr>
              <a:t> / м</a:t>
            </a:r>
            <a:r>
              <a:rPr lang="sr-Cyrl-CS" altLang="en-US" sz="1200">
                <a:solidFill>
                  <a:srgbClr val="336699"/>
                </a:solidFill>
                <a:latin typeface="Roboto" pitchFamily="2" charset="0"/>
              </a:rPr>
              <a:t>есец</a:t>
            </a:r>
            <a:r>
              <a:rPr lang="en-US" altLang="en-US" sz="1200">
                <a:solidFill>
                  <a:srgbClr val="336699"/>
                </a:solidFill>
                <a:latin typeface="Roboto" pitchFamily="2" charset="0"/>
              </a:rPr>
              <a:t> 201X. M</a:t>
            </a:r>
            <a:r>
              <a:rPr lang="sr-Cyrl-CS" altLang="en-US" sz="1200">
                <a:solidFill>
                  <a:srgbClr val="336699"/>
                </a:solidFill>
                <a:latin typeface="Roboto" pitchFamily="2" charset="0"/>
              </a:rPr>
              <a:t>есто</a:t>
            </a:r>
            <a:endParaRPr lang="en-US" altLang="en-US" sz="1200">
              <a:solidFill>
                <a:srgbClr val="336699"/>
              </a:solidFill>
              <a:latin typeface="Roboto" pitchFamily="2" charset="0"/>
            </a:endParaRPr>
          </a:p>
        </p:txBody>
      </p:sp>
      <p:sp>
        <p:nvSpPr>
          <p:cNvPr id="2" name="Rectangle 9"/>
          <p:cNvSpPr>
            <a:spLocks noChangeArrowheads="1"/>
          </p:cNvSpPr>
          <p:nvPr userDrawn="1"/>
        </p:nvSpPr>
        <p:spPr bwMode="auto">
          <a:xfrm>
            <a:off x="431800" y="6200775"/>
            <a:ext cx="38877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spcBef>
                <a:spcPct val="0"/>
              </a:spcBef>
              <a:defRPr>
                <a:solidFill>
                  <a:schemeClr val="tx1"/>
                </a:solidFill>
                <a:latin typeface="Arial" panose="020B0604020202020204" pitchFamily="34" charset="0"/>
              </a:defRPr>
            </a:lvl1pPr>
            <a:lvl2pPr marL="701675" indent="-269875" defTabSz="863600">
              <a:spcBef>
                <a:spcPct val="0"/>
              </a:spcBef>
              <a:defRPr>
                <a:solidFill>
                  <a:schemeClr val="tx1"/>
                </a:solidFill>
                <a:latin typeface="Arial" panose="020B0604020202020204" pitchFamily="34" charset="0"/>
              </a:defRPr>
            </a:lvl2pPr>
            <a:lvl3pPr marL="1079500" indent="-215900" defTabSz="863600">
              <a:spcBef>
                <a:spcPct val="0"/>
              </a:spcBef>
              <a:defRPr>
                <a:solidFill>
                  <a:schemeClr val="tx1"/>
                </a:solidFill>
                <a:latin typeface="Arial" panose="020B0604020202020204" pitchFamily="34" charset="0"/>
              </a:defRPr>
            </a:lvl3pPr>
            <a:lvl4pPr marL="1511300" indent="-215900" defTabSz="863600">
              <a:spcBef>
                <a:spcPct val="0"/>
              </a:spcBef>
              <a:defRPr>
                <a:solidFill>
                  <a:schemeClr val="tx1"/>
                </a:solidFill>
                <a:latin typeface="Arial" panose="020B0604020202020204" pitchFamily="34" charset="0"/>
              </a:defRPr>
            </a:lvl4pPr>
            <a:lvl5pPr marL="1944688" indent="-215900" defTabSz="863600">
              <a:spcBef>
                <a:spcPct val="0"/>
              </a:spcBef>
              <a:defRPr>
                <a:solidFill>
                  <a:schemeClr val="tx1"/>
                </a:solidFill>
                <a:latin typeface="Arial" panose="020B0604020202020204" pitchFamily="34" charset="0"/>
              </a:defRPr>
            </a:lvl5pPr>
            <a:lvl6pPr marL="2401888" indent="-215900" defTabSz="863600" fontAlgn="base">
              <a:spcBef>
                <a:spcPct val="0"/>
              </a:spcBef>
              <a:spcAft>
                <a:spcPct val="0"/>
              </a:spcAft>
              <a:defRPr>
                <a:solidFill>
                  <a:schemeClr val="tx1"/>
                </a:solidFill>
                <a:latin typeface="Arial" panose="020B0604020202020204" pitchFamily="34" charset="0"/>
              </a:defRPr>
            </a:lvl6pPr>
            <a:lvl7pPr marL="2859088" indent="-215900" defTabSz="863600" fontAlgn="base">
              <a:spcBef>
                <a:spcPct val="0"/>
              </a:spcBef>
              <a:spcAft>
                <a:spcPct val="0"/>
              </a:spcAft>
              <a:defRPr>
                <a:solidFill>
                  <a:schemeClr val="tx1"/>
                </a:solidFill>
                <a:latin typeface="Arial" panose="020B0604020202020204" pitchFamily="34" charset="0"/>
              </a:defRPr>
            </a:lvl7pPr>
            <a:lvl8pPr marL="3316288" indent="-215900" defTabSz="863600" fontAlgn="base">
              <a:spcBef>
                <a:spcPct val="0"/>
              </a:spcBef>
              <a:spcAft>
                <a:spcPct val="0"/>
              </a:spcAft>
              <a:defRPr>
                <a:solidFill>
                  <a:schemeClr val="tx1"/>
                </a:solidFill>
                <a:latin typeface="Arial" panose="020B0604020202020204" pitchFamily="34" charset="0"/>
              </a:defRPr>
            </a:lvl8pPr>
            <a:lvl9pPr marL="3773488" indent="-215900" defTabSz="863600" fontAlgn="base">
              <a:spcBef>
                <a:spcPct val="0"/>
              </a:spcBef>
              <a:spcAft>
                <a:spcPct val="0"/>
              </a:spcAft>
              <a:defRPr>
                <a:solidFill>
                  <a:schemeClr val="tx1"/>
                </a:solidFill>
                <a:latin typeface="Arial" panose="020B0604020202020204" pitchFamily="34" charset="0"/>
              </a:defRPr>
            </a:lvl9pPr>
          </a:lstStyle>
          <a:p>
            <a:r>
              <a:rPr lang="sr-Cyrl-CS" altLang="en-US" sz="1200" b="1">
                <a:solidFill>
                  <a:srgbClr val="336699"/>
                </a:solidFill>
                <a:latin typeface="Roboto" pitchFamily="2" charset="0"/>
              </a:rPr>
              <a:t>Наслов презентације</a:t>
            </a:r>
            <a:r>
              <a:rPr lang="en-US" altLang="en-US" sz="1200">
                <a:solidFill>
                  <a:srgbClr val="336699"/>
                </a:solidFill>
                <a:latin typeface="Roboto" pitchFamily="2" charset="0"/>
              </a:rPr>
              <a:t> / </a:t>
            </a:r>
            <a:r>
              <a:rPr lang="sr-Cyrl-CS" altLang="en-US" sz="1200">
                <a:solidFill>
                  <a:srgbClr val="336699"/>
                </a:solidFill>
                <a:latin typeface="Roboto" pitchFamily="2" charset="0"/>
              </a:rPr>
              <a:t>Име Презиме</a:t>
            </a:r>
            <a:endParaRPr lang="en-US" altLang="en-US" sz="1200">
              <a:solidFill>
                <a:srgbClr val="336699"/>
              </a:solidFill>
              <a:latin typeface="Roboto"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863600" rtl="0" fontAlgn="base">
        <a:spcBef>
          <a:spcPct val="0"/>
        </a:spcBef>
        <a:spcAft>
          <a:spcPct val="0"/>
        </a:spcAft>
        <a:defRPr sz="3200" kern="1200">
          <a:solidFill>
            <a:schemeClr val="bg1"/>
          </a:solidFill>
          <a:latin typeface="+mj-lt"/>
          <a:ea typeface="+mj-ea"/>
          <a:cs typeface="+mj-cs"/>
        </a:defRPr>
      </a:lvl1pPr>
      <a:lvl2pPr algn="l" defTabSz="863600" rtl="0" fontAlgn="base">
        <a:spcBef>
          <a:spcPct val="0"/>
        </a:spcBef>
        <a:spcAft>
          <a:spcPct val="0"/>
        </a:spcAft>
        <a:defRPr sz="3200">
          <a:solidFill>
            <a:schemeClr val="bg1"/>
          </a:solidFill>
          <a:latin typeface="Roboto Light" pitchFamily="2" charset="0"/>
        </a:defRPr>
      </a:lvl2pPr>
      <a:lvl3pPr algn="l" defTabSz="863600" rtl="0" fontAlgn="base">
        <a:spcBef>
          <a:spcPct val="0"/>
        </a:spcBef>
        <a:spcAft>
          <a:spcPct val="0"/>
        </a:spcAft>
        <a:defRPr sz="3200">
          <a:solidFill>
            <a:schemeClr val="bg1"/>
          </a:solidFill>
          <a:latin typeface="Roboto Light" pitchFamily="2" charset="0"/>
        </a:defRPr>
      </a:lvl3pPr>
      <a:lvl4pPr algn="l" defTabSz="863600" rtl="0" fontAlgn="base">
        <a:spcBef>
          <a:spcPct val="0"/>
        </a:spcBef>
        <a:spcAft>
          <a:spcPct val="0"/>
        </a:spcAft>
        <a:defRPr sz="3200">
          <a:solidFill>
            <a:schemeClr val="bg1"/>
          </a:solidFill>
          <a:latin typeface="Roboto Light" pitchFamily="2" charset="0"/>
        </a:defRPr>
      </a:lvl4pPr>
      <a:lvl5pPr algn="l" defTabSz="863600" rtl="0" fontAlgn="base">
        <a:spcBef>
          <a:spcPct val="0"/>
        </a:spcBef>
        <a:spcAft>
          <a:spcPct val="0"/>
        </a:spcAft>
        <a:defRPr sz="3200">
          <a:solidFill>
            <a:schemeClr val="bg1"/>
          </a:solidFill>
          <a:latin typeface="Roboto Light" pitchFamily="2" charset="0"/>
        </a:defRPr>
      </a:lvl5pPr>
      <a:lvl6pPr marL="457200" algn="l" defTabSz="863600" rtl="0" fontAlgn="base">
        <a:spcBef>
          <a:spcPct val="0"/>
        </a:spcBef>
        <a:spcAft>
          <a:spcPct val="0"/>
        </a:spcAft>
        <a:defRPr sz="3200">
          <a:solidFill>
            <a:schemeClr val="bg1"/>
          </a:solidFill>
          <a:latin typeface="Roboto Light" pitchFamily="2" charset="0"/>
        </a:defRPr>
      </a:lvl6pPr>
      <a:lvl7pPr marL="914400" algn="l" defTabSz="863600" rtl="0" fontAlgn="base">
        <a:spcBef>
          <a:spcPct val="0"/>
        </a:spcBef>
        <a:spcAft>
          <a:spcPct val="0"/>
        </a:spcAft>
        <a:defRPr sz="3200">
          <a:solidFill>
            <a:schemeClr val="bg1"/>
          </a:solidFill>
          <a:latin typeface="Roboto Light" pitchFamily="2" charset="0"/>
        </a:defRPr>
      </a:lvl7pPr>
      <a:lvl8pPr marL="1371600" algn="l" defTabSz="863600" rtl="0" fontAlgn="base">
        <a:spcBef>
          <a:spcPct val="0"/>
        </a:spcBef>
        <a:spcAft>
          <a:spcPct val="0"/>
        </a:spcAft>
        <a:defRPr sz="3200">
          <a:solidFill>
            <a:schemeClr val="bg1"/>
          </a:solidFill>
          <a:latin typeface="Roboto Light" pitchFamily="2" charset="0"/>
        </a:defRPr>
      </a:lvl8pPr>
      <a:lvl9pPr marL="1828800" algn="l" defTabSz="863600" rtl="0" fontAlgn="base">
        <a:spcBef>
          <a:spcPct val="0"/>
        </a:spcBef>
        <a:spcAft>
          <a:spcPct val="0"/>
        </a:spcAft>
        <a:defRPr sz="3200">
          <a:solidFill>
            <a:schemeClr val="bg1"/>
          </a:solidFill>
          <a:latin typeface="Roboto Light" pitchFamily="2" charset="0"/>
        </a:defRPr>
      </a:lvl9pPr>
    </p:titleStyle>
    <p:bodyStyle>
      <a:lvl1pPr marL="323850" indent="-323850" algn="l" defTabSz="863600" rtl="0" fontAlgn="base">
        <a:spcBef>
          <a:spcPct val="20000"/>
        </a:spcBef>
        <a:spcAft>
          <a:spcPct val="0"/>
        </a:spcAft>
        <a:buFont typeface="Wingdings" panose="05000000000000000000" pitchFamily="2" charset="2"/>
        <a:buChar char="§"/>
        <a:defRPr sz="3000" kern="1200">
          <a:solidFill>
            <a:srgbClr val="000066"/>
          </a:solidFill>
          <a:latin typeface="+mn-lt"/>
          <a:ea typeface="+mn-ea"/>
          <a:cs typeface="+mn-cs"/>
        </a:defRPr>
      </a:lvl1pPr>
      <a:lvl2pPr marL="701675" indent="-269875" algn="l" defTabSz="863600" rtl="0" fontAlgn="base">
        <a:spcBef>
          <a:spcPct val="20000"/>
        </a:spcBef>
        <a:spcAft>
          <a:spcPct val="0"/>
        </a:spcAft>
        <a:buFont typeface="Wingdings" panose="05000000000000000000" pitchFamily="2" charset="2"/>
        <a:buChar char="§"/>
        <a:defRPr sz="2600" kern="1200">
          <a:solidFill>
            <a:srgbClr val="000066"/>
          </a:solidFill>
          <a:latin typeface="+mn-lt"/>
          <a:ea typeface="+mn-ea"/>
          <a:cs typeface="+mn-cs"/>
        </a:defRPr>
      </a:lvl2pPr>
      <a:lvl3pPr marL="1079500" indent="-215900" algn="l" defTabSz="863600" rtl="0" fontAlgn="base">
        <a:spcBef>
          <a:spcPct val="20000"/>
        </a:spcBef>
        <a:spcAft>
          <a:spcPct val="0"/>
        </a:spcAft>
        <a:buFont typeface="Wingdings" panose="05000000000000000000" pitchFamily="2" charset="2"/>
        <a:buChar char="§"/>
        <a:defRPr sz="2300" kern="1200">
          <a:solidFill>
            <a:srgbClr val="000066"/>
          </a:solidFill>
          <a:latin typeface="+mn-lt"/>
          <a:ea typeface="+mn-ea"/>
          <a:cs typeface="+mn-cs"/>
        </a:defRPr>
      </a:lvl3pPr>
      <a:lvl4pPr marL="1511300" indent="-215900" algn="l" defTabSz="863600" rtl="0" fontAlgn="base">
        <a:spcBef>
          <a:spcPct val="20000"/>
        </a:spcBef>
        <a:spcAft>
          <a:spcPct val="0"/>
        </a:spcAft>
        <a:buFont typeface="Wingdings" panose="05000000000000000000" pitchFamily="2" charset="2"/>
        <a:buChar char="§"/>
        <a:defRPr sz="1900" kern="1200">
          <a:solidFill>
            <a:srgbClr val="000066"/>
          </a:solidFill>
          <a:latin typeface="+mn-lt"/>
          <a:ea typeface="+mn-ea"/>
          <a:cs typeface="+mn-cs"/>
        </a:defRPr>
      </a:lvl4pPr>
      <a:lvl5pPr marL="1944688" indent="-215900" algn="l" defTabSz="863600" rtl="0" fontAlgn="base">
        <a:spcBef>
          <a:spcPct val="20000"/>
        </a:spcBef>
        <a:spcAft>
          <a:spcPct val="0"/>
        </a:spcAft>
        <a:buFont typeface="Wingdings" panose="05000000000000000000" pitchFamily="2" charset="2"/>
        <a:buChar char="§"/>
        <a:defRPr sz="16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24237" y="1438275"/>
            <a:ext cx="5364596" cy="2700338"/>
          </a:xfrm>
          <a:noFill/>
        </p:spPr>
        <p:txBody>
          <a:bodyPr/>
          <a:lstStyle/>
          <a:p>
            <a:r>
              <a:rPr lang="sr-Cyrl-RS" altLang="sr-Latn-RS" sz="3200" b="1" dirty="0" smtClean="0"/>
              <a:t>Потенцијал напада на критичну инфраструктуру</a:t>
            </a:r>
            <a:endParaRPr lang="en-US" altLang="sr-Latn-RS" sz="3200" b="1" dirty="0"/>
          </a:p>
        </p:txBody>
      </p:sp>
      <p:sp>
        <p:nvSpPr>
          <p:cNvPr id="2051" name="Rectangle 3"/>
          <p:cNvSpPr>
            <a:spLocks noGrp="1" noChangeArrowheads="1"/>
          </p:cNvSpPr>
          <p:nvPr>
            <p:ph type="subTitle" idx="1"/>
          </p:nvPr>
        </p:nvSpPr>
        <p:spPr>
          <a:xfrm>
            <a:off x="3130488" y="4318000"/>
            <a:ext cx="4646613" cy="1079500"/>
          </a:xfrm>
          <a:noFill/>
        </p:spPr>
        <p:txBody>
          <a:bodyPr/>
          <a:lstStyle/>
          <a:p>
            <a:r>
              <a:rPr lang="sr-Cyrl-CS" altLang="sr-Latn-RS" dirty="0" smtClean="0"/>
              <a:t>Жарко Кецић</a:t>
            </a:r>
            <a:endParaRPr lang="en-US" altLang="sr-Latn-RS" dirty="0"/>
          </a:p>
        </p:txBody>
      </p:sp>
      <p:sp>
        <p:nvSpPr>
          <p:cNvPr id="1030" name="Rectangle 9"/>
          <p:cNvSpPr>
            <a:spLocks noChangeArrowheads="1"/>
          </p:cNvSpPr>
          <p:nvPr/>
        </p:nvSpPr>
        <p:spPr bwMode="auto">
          <a:xfrm>
            <a:off x="3130488" y="5757863"/>
            <a:ext cx="464661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63600">
              <a:spcBef>
                <a:spcPct val="0"/>
              </a:spcBef>
              <a:defRPr>
                <a:solidFill>
                  <a:schemeClr val="tx1"/>
                </a:solidFill>
                <a:latin typeface="Arial" panose="020B0604020202020204" pitchFamily="34" charset="0"/>
              </a:defRPr>
            </a:lvl1pPr>
            <a:lvl2pPr marL="701675" indent="-269875" defTabSz="863600">
              <a:spcBef>
                <a:spcPct val="0"/>
              </a:spcBef>
              <a:defRPr>
                <a:solidFill>
                  <a:schemeClr val="tx1"/>
                </a:solidFill>
                <a:latin typeface="Arial" panose="020B0604020202020204" pitchFamily="34" charset="0"/>
              </a:defRPr>
            </a:lvl2pPr>
            <a:lvl3pPr marL="1079500" indent="-215900" defTabSz="863600">
              <a:spcBef>
                <a:spcPct val="0"/>
              </a:spcBef>
              <a:defRPr>
                <a:solidFill>
                  <a:schemeClr val="tx1"/>
                </a:solidFill>
                <a:latin typeface="Arial" panose="020B0604020202020204" pitchFamily="34" charset="0"/>
              </a:defRPr>
            </a:lvl3pPr>
            <a:lvl4pPr marL="1511300" indent="-215900" defTabSz="863600">
              <a:spcBef>
                <a:spcPct val="0"/>
              </a:spcBef>
              <a:defRPr>
                <a:solidFill>
                  <a:schemeClr val="tx1"/>
                </a:solidFill>
                <a:latin typeface="Arial" panose="020B0604020202020204" pitchFamily="34" charset="0"/>
              </a:defRPr>
            </a:lvl4pPr>
            <a:lvl5pPr marL="1944688" indent="-215900" defTabSz="863600">
              <a:spcBef>
                <a:spcPct val="0"/>
              </a:spcBef>
              <a:defRPr>
                <a:solidFill>
                  <a:schemeClr val="tx1"/>
                </a:solidFill>
                <a:latin typeface="Arial" panose="020B0604020202020204" pitchFamily="34" charset="0"/>
              </a:defRPr>
            </a:lvl5pPr>
            <a:lvl6pPr marL="2401888" indent="-215900" defTabSz="863600" fontAlgn="base">
              <a:spcBef>
                <a:spcPct val="0"/>
              </a:spcBef>
              <a:spcAft>
                <a:spcPct val="0"/>
              </a:spcAft>
              <a:defRPr>
                <a:solidFill>
                  <a:schemeClr val="tx1"/>
                </a:solidFill>
                <a:latin typeface="Arial" panose="020B0604020202020204" pitchFamily="34" charset="0"/>
              </a:defRPr>
            </a:lvl6pPr>
            <a:lvl7pPr marL="2859088" indent="-215900" defTabSz="863600" fontAlgn="base">
              <a:spcBef>
                <a:spcPct val="0"/>
              </a:spcBef>
              <a:spcAft>
                <a:spcPct val="0"/>
              </a:spcAft>
              <a:defRPr>
                <a:solidFill>
                  <a:schemeClr val="tx1"/>
                </a:solidFill>
                <a:latin typeface="Arial" panose="020B0604020202020204" pitchFamily="34" charset="0"/>
              </a:defRPr>
            </a:lvl7pPr>
            <a:lvl8pPr marL="3316288" indent="-215900" defTabSz="863600" fontAlgn="base">
              <a:spcBef>
                <a:spcPct val="0"/>
              </a:spcBef>
              <a:spcAft>
                <a:spcPct val="0"/>
              </a:spcAft>
              <a:defRPr>
                <a:solidFill>
                  <a:schemeClr val="tx1"/>
                </a:solidFill>
                <a:latin typeface="Arial" panose="020B0604020202020204" pitchFamily="34" charset="0"/>
              </a:defRPr>
            </a:lvl8pPr>
            <a:lvl9pPr marL="3773488" indent="-215900" defTabSz="863600" fontAlgn="base">
              <a:spcBef>
                <a:spcPct val="0"/>
              </a:spcBef>
              <a:spcAft>
                <a:spcPct val="0"/>
              </a:spcAft>
              <a:defRPr>
                <a:solidFill>
                  <a:schemeClr val="tx1"/>
                </a:solidFill>
                <a:latin typeface="Arial" panose="020B0604020202020204" pitchFamily="34" charset="0"/>
              </a:defRPr>
            </a:lvl9pPr>
          </a:lstStyle>
          <a:p>
            <a:r>
              <a:rPr lang="sr-Cyrl-RS" sz="1400" dirty="0" smtClean="0"/>
              <a:t>Интернет безбедност </a:t>
            </a:r>
            <a:r>
              <a:rPr lang="en-GB" sz="1400" dirty="0" smtClean="0"/>
              <a:t>3 </a:t>
            </a:r>
            <a:r>
              <a:rPr lang="en-GB" sz="1400" dirty="0"/>
              <a:t>у 1</a:t>
            </a:r>
            <a:r>
              <a:rPr lang="en-US" altLang="en-US" sz="1400" dirty="0" smtClean="0">
                <a:solidFill>
                  <a:srgbClr val="000066"/>
                </a:solidFill>
                <a:latin typeface="Roboto" pitchFamily="2" charset="0"/>
              </a:rPr>
              <a:t> </a:t>
            </a:r>
            <a:r>
              <a:rPr lang="en-US" altLang="en-US" sz="1400" dirty="0">
                <a:solidFill>
                  <a:srgbClr val="000066"/>
                </a:solidFill>
                <a:latin typeface="Roboto" pitchFamily="2" charset="0"/>
              </a:rPr>
              <a:t>/ </a:t>
            </a:r>
            <a:r>
              <a:rPr lang="sr-Cyrl-CS" altLang="en-US" sz="1400" dirty="0" smtClean="0">
                <a:solidFill>
                  <a:srgbClr val="000066"/>
                </a:solidFill>
                <a:latin typeface="Roboto" pitchFamily="2" charset="0"/>
              </a:rPr>
              <a:t>октобар 2014. Београд</a:t>
            </a:r>
            <a:endParaRPr lang="en-US" altLang="en-US" sz="1400" dirty="0">
              <a:solidFill>
                <a:srgbClr val="000066"/>
              </a:solidFill>
              <a:latin typeface="Roboto"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Стање у Србији</a:t>
            </a:r>
            <a:endParaRPr lang="sr-Latn-RS" dirty="0"/>
          </a:p>
        </p:txBody>
      </p:sp>
      <p:sp>
        <p:nvSpPr>
          <p:cNvPr id="4" name="TextBox 3"/>
          <p:cNvSpPr txBox="1"/>
          <p:nvPr/>
        </p:nvSpPr>
        <p:spPr>
          <a:xfrm>
            <a:off x="359941" y="1979947"/>
            <a:ext cx="7669001" cy="1698927"/>
          </a:xfrm>
          <a:prstGeom prst="rect">
            <a:avLst/>
          </a:prstGeom>
          <a:noFill/>
        </p:spPr>
        <p:txBody>
          <a:bodyPr wrap="square" rtlCol="0">
            <a:spAutoFit/>
          </a:bodyPr>
          <a:lstStyle/>
          <a:p>
            <a:pPr marL="285750" indent="-285750">
              <a:buFont typeface="Arial" panose="020B0604020202020204" pitchFamily="34" charset="0"/>
              <a:buChar char="•"/>
            </a:pPr>
            <a:r>
              <a:rPr lang="sr-Cyrl-RS" sz="1800" dirty="0" smtClean="0">
                <a:latin typeface="Roboto Light"/>
              </a:rPr>
              <a:t>Не постоји јасна директива у смислу обавеза кључних актера.</a:t>
            </a:r>
          </a:p>
          <a:p>
            <a:pPr marL="285750" indent="-285750">
              <a:buFont typeface="Arial" panose="020B0604020202020204" pitchFamily="34" charset="0"/>
              <a:buChar char="•"/>
            </a:pPr>
            <a:r>
              <a:rPr lang="sr-Cyrl-RS" sz="1800" dirty="0" smtClean="0">
                <a:latin typeface="Roboto Light"/>
              </a:rPr>
              <a:t>Неадекватна координација, сарадња и размена информација.</a:t>
            </a:r>
            <a:endParaRPr lang="sr-Cyrl-RS" sz="1800" dirty="0" smtClean="0">
              <a:latin typeface="Roboto Light"/>
            </a:endParaRPr>
          </a:p>
          <a:p>
            <a:pPr marL="285750" indent="-285750">
              <a:buFont typeface="Arial" panose="020B0604020202020204" pitchFamily="34" charset="0"/>
              <a:buChar char="•"/>
            </a:pPr>
            <a:r>
              <a:rPr lang="sr-Cyrl-RS" sz="1800" dirty="0" smtClean="0">
                <a:latin typeface="Roboto Light"/>
              </a:rPr>
              <a:t>Неадекватно сагледавање проблема и ризика.</a:t>
            </a:r>
          </a:p>
          <a:p>
            <a:pPr marL="285750" indent="-285750">
              <a:buFont typeface="Arial" panose="020B0604020202020204" pitchFamily="34" charset="0"/>
              <a:buChar char="•"/>
            </a:pPr>
            <a:r>
              <a:rPr lang="sr-Cyrl-RS" sz="1800" dirty="0" smtClean="0">
                <a:latin typeface="Roboto Light"/>
              </a:rPr>
              <a:t>Спорадични примери доброг планирања.</a:t>
            </a:r>
            <a:endParaRPr lang="sr-Cyrl-RS" sz="1800" dirty="0" smtClean="0">
              <a:latin typeface="Roboto Light"/>
            </a:endParaRPr>
          </a:p>
          <a:p>
            <a:pPr marL="285750" indent="-285750">
              <a:buFont typeface="Arial" panose="020B0604020202020204" pitchFamily="34" charset="0"/>
              <a:buChar char="•"/>
            </a:pPr>
            <a:r>
              <a:rPr lang="sr-Cyrl-RS" sz="1800" dirty="0" err="1" smtClean="0">
                <a:latin typeface="Roboto Light"/>
              </a:rPr>
              <a:t>Неумрежени</a:t>
            </a:r>
            <a:r>
              <a:rPr lang="sr-Cyrl-RS" sz="1800" dirty="0" smtClean="0">
                <a:latin typeface="Roboto Light"/>
              </a:rPr>
              <a:t> системи управљања.</a:t>
            </a:r>
          </a:p>
        </p:txBody>
      </p:sp>
      <p:sp>
        <p:nvSpPr>
          <p:cNvPr id="5" name="TextBox 4"/>
          <p:cNvSpPr txBox="1"/>
          <p:nvPr/>
        </p:nvSpPr>
        <p:spPr>
          <a:xfrm>
            <a:off x="384005" y="3888159"/>
            <a:ext cx="7597142" cy="1643527"/>
          </a:xfrm>
          <a:prstGeom prst="rect">
            <a:avLst/>
          </a:prstGeom>
          <a:noFill/>
        </p:spPr>
        <p:txBody>
          <a:bodyPr wrap="square" rtlCol="0">
            <a:spAutoFit/>
          </a:bodyPr>
          <a:lstStyle/>
          <a:p>
            <a:r>
              <a:rPr lang="sr-Cyrl-RS" sz="1800" dirty="0" smtClean="0">
                <a:latin typeface="Roboto Light"/>
              </a:rPr>
              <a:t>Влада ради на изради стратегије, закона и прописа али је напредак спор.</a:t>
            </a:r>
          </a:p>
          <a:p>
            <a:pPr marL="285750" indent="-285750">
              <a:buFont typeface="Arial" panose="020B0604020202020204" pitchFamily="34" charset="0"/>
              <a:buChar char="•"/>
            </a:pPr>
            <a:r>
              <a:rPr lang="sr-Cyrl-RS" sz="1800" dirty="0" smtClean="0">
                <a:latin typeface="Roboto Light"/>
              </a:rPr>
              <a:t>Недовољна политичка подршка.</a:t>
            </a:r>
          </a:p>
          <a:p>
            <a:pPr marL="285750" indent="-285750">
              <a:buFont typeface="Arial" panose="020B0604020202020204" pitchFamily="34" charset="0"/>
              <a:buChar char="•"/>
            </a:pPr>
            <a:r>
              <a:rPr lang="sr-Cyrl-RS" sz="1800" dirty="0" smtClean="0">
                <a:latin typeface="Roboto Light"/>
              </a:rPr>
              <a:t>Недостатак квалитетних кадрова.</a:t>
            </a:r>
          </a:p>
          <a:p>
            <a:pPr marL="285750" indent="-285750">
              <a:buFont typeface="Arial" panose="020B0604020202020204" pitchFamily="34" charset="0"/>
              <a:buChar char="•"/>
            </a:pPr>
            <a:r>
              <a:rPr lang="sr-Cyrl-RS" sz="1800" dirty="0" smtClean="0">
                <a:latin typeface="Roboto Light"/>
              </a:rPr>
              <a:t>Недостатак сарадње на свим нивоима</a:t>
            </a:r>
            <a:endParaRPr lang="sr-Latn-RS" sz="1800" dirty="0">
              <a:latin typeface="Roboto Light"/>
            </a:endParaRPr>
          </a:p>
        </p:txBody>
      </p:sp>
    </p:spTree>
    <p:extLst>
      <p:ext uri="{BB962C8B-B14F-4D97-AF65-F5344CB8AC3E}">
        <p14:creationId xmlns:p14="http://schemas.microsoft.com/office/powerpoint/2010/main" val="319554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431800" y="2519363"/>
            <a:ext cx="4686300" cy="298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23850" indent="-323850" algn="l" defTabSz="863600" rtl="0" fontAlgn="base">
              <a:spcBef>
                <a:spcPct val="20000"/>
              </a:spcBef>
              <a:spcAft>
                <a:spcPct val="0"/>
              </a:spcAft>
              <a:buFont typeface="Wingdings" panose="05000000000000000000" pitchFamily="2" charset="2"/>
              <a:buChar char="§"/>
              <a:defRPr sz="3000" kern="1200">
                <a:solidFill>
                  <a:srgbClr val="000066"/>
                </a:solidFill>
                <a:latin typeface="+mn-lt"/>
                <a:ea typeface="+mn-ea"/>
                <a:cs typeface="+mn-cs"/>
              </a:defRPr>
            </a:lvl1pPr>
            <a:lvl2pPr marL="701675" indent="-269875" algn="l" defTabSz="863600" rtl="0" fontAlgn="base">
              <a:spcBef>
                <a:spcPct val="20000"/>
              </a:spcBef>
              <a:spcAft>
                <a:spcPct val="0"/>
              </a:spcAft>
              <a:buFont typeface="Wingdings" panose="05000000000000000000" pitchFamily="2" charset="2"/>
              <a:buChar char="§"/>
              <a:defRPr sz="2600" kern="1200">
                <a:solidFill>
                  <a:srgbClr val="000066"/>
                </a:solidFill>
                <a:latin typeface="+mn-lt"/>
                <a:ea typeface="+mn-ea"/>
                <a:cs typeface="+mn-cs"/>
              </a:defRPr>
            </a:lvl2pPr>
            <a:lvl3pPr marL="1079500" indent="-215900" algn="l" defTabSz="863600" rtl="0" fontAlgn="base">
              <a:spcBef>
                <a:spcPct val="20000"/>
              </a:spcBef>
              <a:spcAft>
                <a:spcPct val="0"/>
              </a:spcAft>
              <a:buFont typeface="Wingdings" panose="05000000000000000000" pitchFamily="2" charset="2"/>
              <a:buChar char="§"/>
              <a:defRPr sz="2300" kern="1200">
                <a:solidFill>
                  <a:srgbClr val="000066"/>
                </a:solidFill>
                <a:latin typeface="+mn-lt"/>
                <a:ea typeface="+mn-ea"/>
                <a:cs typeface="+mn-cs"/>
              </a:defRPr>
            </a:lvl3pPr>
            <a:lvl4pPr marL="1511300" indent="-215900" algn="l" defTabSz="863600" rtl="0" fontAlgn="base">
              <a:spcBef>
                <a:spcPct val="20000"/>
              </a:spcBef>
              <a:spcAft>
                <a:spcPct val="0"/>
              </a:spcAft>
              <a:buFont typeface="Wingdings" panose="05000000000000000000" pitchFamily="2" charset="2"/>
              <a:buChar char="§"/>
              <a:defRPr sz="1900" kern="1200">
                <a:solidFill>
                  <a:srgbClr val="000066"/>
                </a:solidFill>
                <a:latin typeface="+mn-lt"/>
                <a:ea typeface="+mn-ea"/>
                <a:cs typeface="+mn-cs"/>
              </a:defRPr>
            </a:lvl4pPr>
            <a:lvl5pPr marL="1944688" indent="-215900" algn="l" defTabSz="863600" rtl="0" fontAlgn="base">
              <a:spcBef>
                <a:spcPct val="20000"/>
              </a:spcBef>
              <a:spcAft>
                <a:spcPct val="0"/>
              </a:spcAft>
              <a:buFont typeface="Wingdings" panose="05000000000000000000" pitchFamily="2" charset="2"/>
              <a:buChar char="§"/>
              <a:defRPr sz="16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sr-Cyrl-CS" altLang="en-US" sz="4600" dirty="0" smtClean="0">
                <a:latin typeface="Roboto Light" pitchFamily="2" charset="0"/>
              </a:rPr>
              <a:t>Хвала на пажњи</a:t>
            </a:r>
            <a:endParaRPr lang="en-US" altLang="en-US" sz="4600" dirty="0" smtClean="0">
              <a:latin typeface="Roboto Light" pitchFamily="2" charset="0"/>
            </a:endParaRPr>
          </a:p>
          <a:p>
            <a:pPr>
              <a:buFont typeface="Wingdings" panose="05000000000000000000" pitchFamily="2" charset="2"/>
              <a:buNone/>
            </a:pPr>
            <a:endParaRPr lang="en-US" altLang="sr-Latn-RS" sz="2600" dirty="0" smtClean="0">
              <a:latin typeface="Roboto Light" pitchFamily="2" charset="0"/>
            </a:endParaRPr>
          </a:p>
          <a:p>
            <a:pPr>
              <a:buFont typeface="Wingdings" panose="05000000000000000000" pitchFamily="2" charset="2"/>
              <a:buNone/>
            </a:pPr>
            <a:r>
              <a:rPr lang="sr-Cyrl-RS" altLang="sr-Latn-RS" sz="2600" b="1" dirty="0" smtClean="0"/>
              <a:t>Жарко Кецић</a:t>
            </a:r>
            <a:endParaRPr lang="en-US" altLang="sr-Latn-RS" sz="2600" b="1" dirty="0" smtClean="0"/>
          </a:p>
          <a:p>
            <a:pPr>
              <a:buFont typeface="Wingdings" panose="05000000000000000000" pitchFamily="2" charset="2"/>
              <a:buNone/>
            </a:pPr>
            <a:r>
              <a:rPr lang="sr-Latn-RS" altLang="sr-Latn-RS" sz="2300" dirty="0" err="1" smtClean="0"/>
              <a:t>zarko.kecic</a:t>
            </a:r>
            <a:r>
              <a:rPr lang="en-US" altLang="sr-Latn-RS" sz="2300" dirty="0" smtClean="0"/>
              <a:t>@rnids.rs</a:t>
            </a:r>
            <a:endParaRPr lang="en-US" altLang="sr-Latn-RS" sz="2300" dirty="0"/>
          </a:p>
        </p:txBody>
      </p:sp>
      <p:sp>
        <p:nvSpPr>
          <p:cNvPr id="5" name="Rectangle 3"/>
          <p:cNvSpPr>
            <a:spLocks noChangeArrowheads="1"/>
          </p:cNvSpPr>
          <p:nvPr/>
        </p:nvSpPr>
        <p:spPr bwMode="auto">
          <a:xfrm>
            <a:off x="5797550" y="2590800"/>
            <a:ext cx="2519363"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1379538">
              <a:buFont typeface="Wingdings" panose="05000000000000000000" pitchFamily="2" charset="2"/>
              <a:buChar char="§"/>
              <a:tabLst>
                <a:tab pos="3856038" algn="l"/>
              </a:tabLst>
              <a:defRPr sz="3000">
                <a:solidFill>
                  <a:srgbClr val="000066"/>
                </a:solidFill>
                <a:latin typeface="Roboto" pitchFamily="2" charset="0"/>
              </a:defRPr>
            </a:lvl1pPr>
            <a:lvl2pPr marL="742950" indent="-285750" defTabSz="1379538">
              <a:buFont typeface="Wingdings" panose="05000000000000000000" pitchFamily="2" charset="2"/>
              <a:buChar char="§"/>
              <a:tabLst>
                <a:tab pos="3856038" algn="l"/>
              </a:tabLst>
              <a:defRPr sz="2600">
                <a:solidFill>
                  <a:srgbClr val="000066"/>
                </a:solidFill>
                <a:latin typeface="Roboto" pitchFamily="2" charset="0"/>
              </a:defRPr>
            </a:lvl2pPr>
            <a:lvl3pPr marL="1143000" indent="-228600" defTabSz="1379538">
              <a:buFont typeface="Wingdings" panose="05000000000000000000" pitchFamily="2" charset="2"/>
              <a:buChar char="§"/>
              <a:tabLst>
                <a:tab pos="3856038" algn="l"/>
              </a:tabLst>
              <a:defRPr sz="2300">
                <a:solidFill>
                  <a:srgbClr val="000066"/>
                </a:solidFill>
                <a:latin typeface="Roboto" pitchFamily="2" charset="0"/>
              </a:defRPr>
            </a:lvl3pPr>
            <a:lvl4pPr marL="1600200" indent="-228600" defTabSz="1379538">
              <a:buFont typeface="Wingdings" panose="05000000000000000000" pitchFamily="2" charset="2"/>
              <a:buChar char="§"/>
              <a:tabLst>
                <a:tab pos="3856038" algn="l"/>
              </a:tabLst>
              <a:defRPr sz="1900">
                <a:solidFill>
                  <a:srgbClr val="000066"/>
                </a:solidFill>
                <a:latin typeface="Roboto" pitchFamily="2" charset="0"/>
              </a:defRPr>
            </a:lvl4pPr>
            <a:lvl5pPr marL="2057400" indent="-228600" defTabSz="1379538">
              <a:buFont typeface="Wingdings" panose="05000000000000000000" pitchFamily="2" charset="2"/>
              <a:buChar char="§"/>
              <a:tabLst>
                <a:tab pos="3856038" algn="l"/>
              </a:tabLst>
              <a:defRPr sz="1600">
                <a:solidFill>
                  <a:srgbClr val="000066"/>
                </a:solidFill>
                <a:latin typeface="Roboto" pitchFamily="2" charset="0"/>
              </a:defRPr>
            </a:lvl5pPr>
            <a:lvl6pPr marL="2514600" indent="-228600" defTabSz="1379538" fontAlgn="base">
              <a:spcBef>
                <a:spcPct val="20000"/>
              </a:spcBef>
              <a:spcAft>
                <a:spcPct val="0"/>
              </a:spcAft>
              <a:buFont typeface="Wingdings" panose="05000000000000000000" pitchFamily="2" charset="2"/>
              <a:buChar char="§"/>
              <a:tabLst>
                <a:tab pos="3856038" algn="l"/>
              </a:tabLst>
              <a:defRPr sz="1600">
                <a:solidFill>
                  <a:srgbClr val="000066"/>
                </a:solidFill>
                <a:latin typeface="Roboto" pitchFamily="2" charset="0"/>
              </a:defRPr>
            </a:lvl6pPr>
            <a:lvl7pPr marL="2971800" indent="-228600" defTabSz="1379538" fontAlgn="base">
              <a:spcBef>
                <a:spcPct val="20000"/>
              </a:spcBef>
              <a:spcAft>
                <a:spcPct val="0"/>
              </a:spcAft>
              <a:buFont typeface="Wingdings" panose="05000000000000000000" pitchFamily="2" charset="2"/>
              <a:buChar char="§"/>
              <a:tabLst>
                <a:tab pos="3856038" algn="l"/>
              </a:tabLst>
              <a:defRPr sz="1600">
                <a:solidFill>
                  <a:srgbClr val="000066"/>
                </a:solidFill>
                <a:latin typeface="Roboto" pitchFamily="2" charset="0"/>
              </a:defRPr>
            </a:lvl7pPr>
            <a:lvl8pPr marL="3429000" indent="-228600" defTabSz="1379538" fontAlgn="base">
              <a:spcBef>
                <a:spcPct val="20000"/>
              </a:spcBef>
              <a:spcAft>
                <a:spcPct val="0"/>
              </a:spcAft>
              <a:buFont typeface="Wingdings" panose="05000000000000000000" pitchFamily="2" charset="2"/>
              <a:buChar char="§"/>
              <a:tabLst>
                <a:tab pos="3856038" algn="l"/>
              </a:tabLst>
              <a:defRPr sz="1600">
                <a:solidFill>
                  <a:srgbClr val="000066"/>
                </a:solidFill>
                <a:latin typeface="Roboto" pitchFamily="2" charset="0"/>
              </a:defRPr>
            </a:lvl8pPr>
            <a:lvl9pPr marL="3886200" indent="-228600" defTabSz="1379538" fontAlgn="base">
              <a:spcBef>
                <a:spcPct val="20000"/>
              </a:spcBef>
              <a:spcAft>
                <a:spcPct val="0"/>
              </a:spcAft>
              <a:buFont typeface="Wingdings" panose="05000000000000000000" pitchFamily="2" charset="2"/>
              <a:buChar char="§"/>
              <a:tabLst>
                <a:tab pos="3856038" algn="l"/>
              </a:tabLst>
              <a:defRPr sz="1600">
                <a:solidFill>
                  <a:srgbClr val="000066"/>
                </a:solidFill>
                <a:latin typeface="Roboto" pitchFamily="2" charset="0"/>
              </a:defRPr>
            </a:lvl9pPr>
          </a:lstStyle>
          <a:p>
            <a:pPr>
              <a:lnSpc>
                <a:spcPct val="80000"/>
              </a:lnSpc>
              <a:buFont typeface="Wingdings" panose="05000000000000000000" pitchFamily="2" charset="2"/>
              <a:buNone/>
            </a:pPr>
            <a:r>
              <a:rPr lang="sr-Latn-RS" altLang="en-US" sz="2600" dirty="0">
                <a:solidFill>
                  <a:srgbClr val="336699"/>
                </a:solidFill>
              </a:rPr>
              <a:t>www.rnids.rs</a:t>
            </a:r>
            <a:endParaRPr lang="en-US" altLang="en-US" sz="2600" dirty="0">
              <a:solidFill>
                <a:srgbClr val="336699"/>
              </a:solidFill>
            </a:endParaRPr>
          </a:p>
          <a:p>
            <a:pPr>
              <a:lnSpc>
                <a:spcPct val="80000"/>
              </a:lnSpc>
              <a:buFont typeface="Wingdings" panose="05000000000000000000" pitchFamily="2" charset="2"/>
              <a:buNone/>
            </a:pPr>
            <a:r>
              <a:rPr lang="sr-Cyrl-RS" altLang="en-US" sz="2600" dirty="0" err="1">
                <a:solidFill>
                  <a:srgbClr val="336699"/>
                </a:solidFill>
              </a:rPr>
              <a:t>рнидс.срб</a:t>
            </a:r>
            <a:endParaRPr lang="en-US" altLang="en-US" sz="2600" dirty="0">
              <a:solidFill>
                <a:srgbClr val="336699"/>
              </a:solidFill>
            </a:endParaRPr>
          </a:p>
          <a:p>
            <a:pPr>
              <a:lnSpc>
                <a:spcPct val="90000"/>
              </a:lnSpc>
              <a:buFont typeface="Wingdings" panose="05000000000000000000" pitchFamily="2" charset="2"/>
              <a:buNone/>
            </a:pPr>
            <a:endParaRPr lang="en-US" altLang="en-US" sz="2600" dirty="0">
              <a:solidFill>
                <a:srgbClr val="336699"/>
              </a:solidFill>
            </a:endParaRPr>
          </a:p>
          <a:p>
            <a:pPr>
              <a:lnSpc>
                <a:spcPct val="80000"/>
              </a:lnSpc>
              <a:buFont typeface="Wingdings" panose="05000000000000000000" pitchFamily="2" charset="2"/>
              <a:buNone/>
            </a:pPr>
            <a:r>
              <a:rPr lang="sr-Latn-RS" altLang="en-US" sz="2600" dirty="0">
                <a:solidFill>
                  <a:srgbClr val="336699"/>
                </a:solidFill>
              </a:rPr>
              <a:t>www.domen.rs</a:t>
            </a:r>
            <a:endParaRPr lang="en-US" altLang="en-US" sz="2600" dirty="0">
              <a:solidFill>
                <a:srgbClr val="336699"/>
              </a:solidFill>
            </a:endParaRPr>
          </a:p>
          <a:p>
            <a:pPr>
              <a:lnSpc>
                <a:spcPct val="80000"/>
              </a:lnSpc>
              <a:buFont typeface="Wingdings" panose="05000000000000000000" pitchFamily="2" charset="2"/>
              <a:buNone/>
            </a:pPr>
            <a:r>
              <a:rPr lang="sr-Cyrl-RS" altLang="en-US" sz="2600" dirty="0" err="1">
                <a:solidFill>
                  <a:srgbClr val="336699"/>
                </a:solidFill>
              </a:rPr>
              <a:t>домен.срб</a:t>
            </a:r>
            <a:endParaRPr lang="sr-Latn-RS" altLang="en-US" sz="2600" dirty="0">
              <a:solidFill>
                <a:srgbClr val="336699"/>
              </a:solidFill>
            </a:endParaRPr>
          </a:p>
        </p:txBody>
      </p:sp>
    </p:spTree>
    <p:extLst>
      <p:ext uri="{BB962C8B-B14F-4D97-AF65-F5344CB8AC3E}">
        <p14:creationId xmlns:p14="http://schemas.microsoft.com/office/powerpoint/2010/main" val="266146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Увод</a:t>
            </a:r>
            <a:endParaRPr lang="sr-Latn-RS" dirty="0"/>
          </a:p>
        </p:txBody>
      </p:sp>
      <p:sp>
        <p:nvSpPr>
          <p:cNvPr id="4" name="Rectangle 3"/>
          <p:cNvSpPr txBox="1">
            <a:spLocks noChangeArrowheads="1"/>
          </p:cNvSpPr>
          <p:nvPr/>
        </p:nvSpPr>
        <p:spPr bwMode="auto">
          <a:xfrm>
            <a:off x="359941" y="2087959"/>
            <a:ext cx="7776864" cy="320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2" tIns="43201" rIns="86402" bIns="43201" numCol="1" anchor="t" anchorCtr="0" compatLnSpc="1">
            <a:prstTxWarp prst="textNoShape">
              <a:avLst/>
            </a:prstTxWarp>
          </a:bodyPr>
          <a:lstStyle>
            <a:lvl1pPr marL="323850" indent="-323850" algn="l" defTabSz="863600" rtl="0" fontAlgn="base">
              <a:spcBef>
                <a:spcPct val="20000"/>
              </a:spcBef>
              <a:spcAft>
                <a:spcPct val="0"/>
              </a:spcAft>
              <a:buFont typeface="Wingdings" panose="05000000000000000000" pitchFamily="2" charset="2"/>
              <a:buChar char="§"/>
              <a:defRPr sz="3000" kern="1200">
                <a:solidFill>
                  <a:srgbClr val="000066"/>
                </a:solidFill>
                <a:latin typeface="+mn-lt"/>
                <a:ea typeface="+mn-ea"/>
                <a:cs typeface="+mn-cs"/>
              </a:defRPr>
            </a:lvl1pPr>
            <a:lvl2pPr marL="701675" indent="-269875" algn="l" defTabSz="863600" rtl="0" fontAlgn="base">
              <a:spcBef>
                <a:spcPct val="20000"/>
              </a:spcBef>
              <a:spcAft>
                <a:spcPct val="0"/>
              </a:spcAft>
              <a:buFont typeface="Wingdings" panose="05000000000000000000" pitchFamily="2" charset="2"/>
              <a:buChar char="§"/>
              <a:defRPr sz="2600" kern="1200">
                <a:solidFill>
                  <a:srgbClr val="000066"/>
                </a:solidFill>
                <a:latin typeface="+mn-lt"/>
                <a:ea typeface="+mn-ea"/>
                <a:cs typeface="+mn-cs"/>
              </a:defRPr>
            </a:lvl2pPr>
            <a:lvl3pPr marL="1079500" indent="-215900" algn="l" defTabSz="863600" rtl="0" fontAlgn="base">
              <a:spcBef>
                <a:spcPct val="20000"/>
              </a:spcBef>
              <a:spcAft>
                <a:spcPct val="0"/>
              </a:spcAft>
              <a:buFont typeface="Wingdings" panose="05000000000000000000" pitchFamily="2" charset="2"/>
              <a:buChar char="§"/>
              <a:defRPr sz="2300" kern="1200">
                <a:solidFill>
                  <a:srgbClr val="000066"/>
                </a:solidFill>
                <a:latin typeface="+mn-lt"/>
                <a:ea typeface="+mn-ea"/>
                <a:cs typeface="+mn-cs"/>
              </a:defRPr>
            </a:lvl3pPr>
            <a:lvl4pPr marL="1511300" indent="-215900" algn="l" defTabSz="863600" rtl="0" fontAlgn="base">
              <a:spcBef>
                <a:spcPct val="20000"/>
              </a:spcBef>
              <a:spcAft>
                <a:spcPct val="0"/>
              </a:spcAft>
              <a:buFont typeface="Wingdings" panose="05000000000000000000" pitchFamily="2" charset="2"/>
              <a:buChar char="§"/>
              <a:defRPr sz="1900" kern="1200">
                <a:solidFill>
                  <a:srgbClr val="000066"/>
                </a:solidFill>
                <a:latin typeface="+mn-lt"/>
                <a:ea typeface="+mn-ea"/>
                <a:cs typeface="+mn-cs"/>
              </a:defRPr>
            </a:lvl4pPr>
            <a:lvl5pPr marL="1944688" indent="-215900" algn="l" defTabSz="863600" rtl="0" fontAlgn="base">
              <a:spcBef>
                <a:spcPct val="20000"/>
              </a:spcBef>
              <a:spcAft>
                <a:spcPct val="0"/>
              </a:spcAft>
              <a:buFont typeface="Wingdings" panose="05000000000000000000" pitchFamily="2" charset="2"/>
              <a:buChar char="§"/>
              <a:defRPr sz="1600" kern="1200">
                <a:solidFill>
                  <a:srgbClr val="0000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sr-Cyrl-RS" altLang="sr-Latn-RS" sz="1800" dirty="0" smtClean="0">
                <a:latin typeface="+mj-lt"/>
              </a:rPr>
              <a:t>Револуција у информационим технологијама и експанзија употребе Интернета довеле су до промене начина пословања великих компанија, влада, па и самих служби које се баве пословима одбране. Променио се и живот појединаца.</a:t>
            </a:r>
          </a:p>
          <a:p>
            <a:pPr marL="0" indent="0">
              <a:lnSpc>
                <a:spcPct val="90000"/>
              </a:lnSpc>
              <a:buNone/>
            </a:pPr>
            <a:r>
              <a:rPr lang="th-TH" altLang="sr-Latn-RS" sz="1800" dirty="0" smtClean="0">
                <a:latin typeface="+mj-lt"/>
              </a:rPr>
              <a:t> </a:t>
            </a:r>
            <a:endParaRPr lang="en-US" altLang="sr-Latn-RS" sz="1800" dirty="0" smtClean="0">
              <a:latin typeface="+mj-lt"/>
            </a:endParaRPr>
          </a:p>
          <a:p>
            <a:pPr marL="0" indent="0">
              <a:lnSpc>
                <a:spcPct val="90000"/>
              </a:lnSpc>
              <a:buNone/>
            </a:pPr>
            <a:r>
              <a:rPr lang="sr-Cyrl-RS" altLang="sr-Latn-RS" sz="1800" dirty="0" smtClean="0">
                <a:latin typeface="+mj-lt"/>
              </a:rPr>
              <a:t>Многе виталне функције друштва у многоме зависе од информационих система и електронске размене информација</a:t>
            </a:r>
            <a:r>
              <a:rPr lang="th-TH" altLang="sr-Latn-RS" sz="1800" dirty="0" smtClean="0">
                <a:latin typeface="+mj-lt"/>
              </a:rPr>
              <a:t>.</a:t>
            </a:r>
            <a:endParaRPr lang="sr-Cyrl-RS" altLang="sr-Latn-RS" sz="1800" dirty="0" smtClean="0">
              <a:latin typeface="+mj-lt"/>
            </a:endParaRPr>
          </a:p>
          <a:p>
            <a:pPr marL="0" indent="0">
              <a:lnSpc>
                <a:spcPct val="90000"/>
              </a:lnSpc>
              <a:buNone/>
            </a:pPr>
            <a:endParaRPr lang="en-US" altLang="sr-Latn-RS" sz="1800" dirty="0" smtClean="0">
              <a:latin typeface="+mj-lt"/>
            </a:endParaRPr>
          </a:p>
          <a:p>
            <a:pPr marL="0" indent="0">
              <a:lnSpc>
                <a:spcPct val="90000"/>
              </a:lnSpc>
              <a:buNone/>
            </a:pPr>
            <a:r>
              <a:rPr lang="sr-Cyrl-RS" altLang="sr-Latn-RS" sz="1800" dirty="0" smtClean="0">
                <a:latin typeface="+mj-lt"/>
              </a:rPr>
              <a:t>Заштита тих система је кључна за обезбеђење несметаног наставка пословних активности, добробити грађана и очувања стабилности и безбедности читавог друштва. </a:t>
            </a:r>
            <a:endParaRPr lang="th-TH" altLang="sr-Latn-RS" sz="1800" dirty="0">
              <a:latin typeface="+mj-lt"/>
            </a:endParaRPr>
          </a:p>
        </p:txBody>
      </p:sp>
    </p:spTree>
    <p:extLst>
      <p:ext uri="{BB962C8B-B14F-4D97-AF65-F5344CB8AC3E}">
        <p14:creationId xmlns:p14="http://schemas.microsoft.com/office/powerpoint/2010/main" val="1451092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Претње и актери</a:t>
            </a:r>
            <a:endParaRPr lang="sr-Latn-R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5644642"/>
              </p:ext>
            </p:extLst>
          </p:nvPr>
        </p:nvGraphicFramePr>
        <p:xfrm>
          <a:off x="251929" y="1626341"/>
          <a:ext cx="8172909" cy="4134026"/>
        </p:xfrm>
        <a:graphic>
          <a:graphicData uri="http://schemas.openxmlformats.org/drawingml/2006/table">
            <a:tbl>
              <a:tblPr/>
              <a:tblGrid>
                <a:gridCol w="1912814"/>
                <a:gridCol w="2128837"/>
                <a:gridCol w="1971017"/>
                <a:gridCol w="2160241"/>
              </a:tblGrid>
              <a:tr h="3232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800" b="1" i="0" u="none" strike="noStrike" cap="none" normalizeH="0" baseline="0" dirty="0" smtClean="0">
                          <a:ln>
                            <a:noFill/>
                          </a:ln>
                          <a:solidFill>
                            <a:schemeClr val="bg1">
                              <a:lumMod val="95000"/>
                            </a:schemeClr>
                          </a:solidFill>
                          <a:effectLst/>
                          <a:latin typeface="Arial" charset="0"/>
                          <a:ea typeface="ＭＳ Ｐゴシック" charset="-128"/>
                        </a:rPr>
                        <a:t>Тип</a:t>
                      </a:r>
                      <a:endParaRPr kumimoji="0" lang="en-US" sz="1800" b="1" i="0" u="none" strike="noStrike" cap="none" normalizeH="0" baseline="0" dirty="0" smtClean="0">
                        <a:ln>
                          <a:noFill/>
                        </a:ln>
                        <a:solidFill>
                          <a:schemeClr val="bg1">
                            <a:lumMod val="95000"/>
                          </a:schemeClr>
                        </a:solidFill>
                        <a:effectLst/>
                        <a:latin typeface="Arial" charset="0"/>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800" b="1" i="0" u="none" strike="noStrike" cap="none" normalizeH="0" baseline="0" dirty="0" smtClean="0">
                          <a:ln>
                            <a:noFill/>
                          </a:ln>
                          <a:solidFill>
                            <a:schemeClr val="bg1">
                              <a:lumMod val="95000"/>
                            </a:schemeClr>
                          </a:solidFill>
                          <a:effectLst/>
                          <a:latin typeface="Arial" charset="0"/>
                          <a:ea typeface="ＭＳ Ｐゴシック" charset="-128"/>
                        </a:rPr>
                        <a:t>Мотив</a:t>
                      </a:r>
                      <a:endParaRPr kumimoji="0" lang="en-US" sz="1800" b="1" i="0" u="none" strike="noStrike" cap="none" normalizeH="0" baseline="0" dirty="0" smtClean="0">
                        <a:ln>
                          <a:noFill/>
                        </a:ln>
                        <a:solidFill>
                          <a:schemeClr val="bg1">
                            <a:lumMod val="95000"/>
                          </a:schemeClr>
                        </a:solidFill>
                        <a:effectLst/>
                        <a:latin typeface="Arial" charset="0"/>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800" b="1" i="0" u="none" strike="noStrike" cap="none" normalizeH="0" baseline="0" dirty="0" smtClean="0">
                          <a:ln>
                            <a:noFill/>
                          </a:ln>
                          <a:solidFill>
                            <a:schemeClr val="bg1">
                              <a:lumMod val="95000"/>
                            </a:schemeClr>
                          </a:solidFill>
                          <a:effectLst/>
                          <a:latin typeface="Arial" charset="0"/>
                          <a:ea typeface="ＭＳ Ｐゴシック" charset="-128"/>
                        </a:rPr>
                        <a:t>Мета</a:t>
                      </a:r>
                      <a:endParaRPr kumimoji="0" lang="en-US" sz="1800" b="1" i="0" u="none" strike="noStrike" cap="none" normalizeH="0" baseline="0" dirty="0" smtClean="0">
                        <a:ln>
                          <a:noFill/>
                        </a:ln>
                        <a:solidFill>
                          <a:schemeClr val="bg1">
                            <a:lumMod val="95000"/>
                          </a:schemeClr>
                        </a:solidFill>
                        <a:effectLst/>
                        <a:latin typeface="Arial" charset="0"/>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800" b="1" i="0" u="none" strike="noStrike" cap="none" normalizeH="0" baseline="0" dirty="0" smtClean="0">
                          <a:ln>
                            <a:noFill/>
                          </a:ln>
                          <a:solidFill>
                            <a:schemeClr val="bg1">
                              <a:lumMod val="95000"/>
                            </a:schemeClr>
                          </a:solidFill>
                          <a:effectLst/>
                          <a:latin typeface="Arial" charset="0"/>
                          <a:ea typeface="ＭＳ Ｐゴシック" charset="-128"/>
                        </a:rPr>
                        <a:t>Метод</a:t>
                      </a:r>
                      <a:endParaRPr kumimoji="0" lang="en-US" sz="1800" b="1" i="0" u="none" strike="noStrike" cap="none" normalizeH="0" baseline="0" dirty="0" smtClean="0">
                        <a:ln>
                          <a:noFill/>
                        </a:ln>
                        <a:solidFill>
                          <a:schemeClr val="bg1">
                            <a:lumMod val="95000"/>
                          </a:schemeClr>
                        </a:solidFill>
                        <a:effectLst/>
                        <a:latin typeface="Arial" charset="0"/>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r>
              <a:tr h="83589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1" i="0" u="none" strike="noStrike" cap="none" normalizeH="0" baseline="0" dirty="0" smtClean="0">
                          <a:ln>
                            <a:noFill/>
                          </a:ln>
                          <a:solidFill>
                            <a:srgbClr val="000000"/>
                          </a:solidFill>
                          <a:effectLst/>
                          <a:latin typeface="+mj-lt"/>
                          <a:ea typeface="ＭＳ Ｐゴシック" charset="-128"/>
                        </a:rPr>
                        <a:t>Информатички рат</a:t>
                      </a:r>
                      <a:endParaRPr kumimoji="0" lang="en-US" sz="1400" b="1"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D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Војни или политичка доминација</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D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Критична инфраструктура, војни и политички системи</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D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Оштетити, онемогућити, искористити податке и средства</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D2"/>
                    </a:solidFill>
                  </a:tcPr>
                </a:tc>
              </a:tr>
              <a:tr h="63650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1" i="0" u="none" strike="noStrike" cap="none" normalizeH="0" baseline="0" dirty="0" smtClean="0">
                          <a:ln>
                            <a:noFill/>
                          </a:ln>
                          <a:solidFill>
                            <a:srgbClr val="000000"/>
                          </a:solidFill>
                          <a:effectLst/>
                          <a:latin typeface="+mj-lt"/>
                          <a:ea typeface="ＭＳ Ｐゴシック" charset="-128"/>
                        </a:rPr>
                        <a:t>Електронска шпијунажа</a:t>
                      </a:r>
                      <a:endParaRPr kumimoji="0" lang="en-US" sz="1400" b="1"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Преузимање интелектуалне својине и откривање тајни</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Владе, компаније, појединци</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Напредне методе (стална претња)</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4599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1" i="0" u="none" strike="noStrike" cap="none" normalizeH="0" baseline="0" dirty="0" smtClean="0">
                          <a:ln>
                            <a:noFill/>
                          </a:ln>
                          <a:solidFill>
                            <a:srgbClr val="000000"/>
                          </a:solidFill>
                          <a:effectLst/>
                          <a:latin typeface="+mj-lt"/>
                          <a:ea typeface="ＭＳ Ｐゴシック" charset="-128"/>
                        </a:rPr>
                        <a:t>Електронски криминал</a:t>
                      </a:r>
                      <a:endParaRPr kumimoji="0" lang="en-US" sz="1400" b="1"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D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Економска добит</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D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Појединци, компаније, владе</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D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Преваре, крађа личних података, изнуда</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D2"/>
                    </a:solidFill>
                  </a:tcPr>
                </a:tc>
              </a:tr>
              <a:tr h="3446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1" i="0" u="none" strike="noStrike" cap="none" normalizeH="0" baseline="0" dirty="0" smtClean="0">
                          <a:ln>
                            <a:noFill/>
                          </a:ln>
                          <a:solidFill>
                            <a:srgbClr val="000000"/>
                          </a:solidFill>
                          <a:effectLst/>
                          <a:latin typeface="+mj-lt"/>
                          <a:ea typeface="ＭＳ Ｐゴシック" charset="-128"/>
                        </a:rPr>
                        <a:t>Хакери</a:t>
                      </a:r>
                      <a:endParaRPr kumimoji="0" lang="en-US" sz="1400" b="1"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Лични его, доказивање</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Сви</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Нападни, измени, оштети</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4699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1" i="0" u="none" strike="noStrike" cap="none" normalizeH="0" baseline="0" dirty="0" err="1" smtClean="0">
                          <a:ln>
                            <a:noFill/>
                          </a:ln>
                          <a:solidFill>
                            <a:srgbClr val="000000"/>
                          </a:solidFill>
                          <a:effectLst/>
                          <a:latin typeface="+mj-lt"/>
                          <a:ea typeface="ＭＳ Ｐゴシック" charset="-128"/>
                        </a:rPr>
                        <a:t>Хактивизам</a:t>
                      </a:r>
                      <a:endParaRPr kumimoji="0" lang="en-US" sz="1400" b="1"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D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Политичке промене</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D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Владе, велике компаније</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D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Измена садржаја</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D2"/>
                    </a:solidFill>
                  </a:tcPr>
                </a:tc>
              </a:tr>
              <a:tr h="53736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1" i="0" u="none" strike="noStrike" cap="none" normalizeH="0" baseline="0" dirty="0" smtClean="0">
                          <a:ln>
                            <a:noFill/>
                          </a:ln>
                          <a:solidFill>
                            <a:srgbClr val="000000"/>
                          </a:solidFill>
                          <a:effectLst/>
                          <a:latin typeface="+mj-lt"/>
                          <a:ea typeface="ＭＳ Ｐゴシック" charset="-128"/>
                        </a:rPr>
                        <a:t>Електронски тероризам</a:t>
                      </a:r>
                      <a:endParaRPr kumimoji="0" lang="en-US" sz="1400" b="1"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Политичке промене</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Невине жртве</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r-Cyrl-RS" sz="1400" b="0" i="0" u="none" strike="noStrike" cap="none" normalizeH="0" baseline="0" dirty="0" smtClean="0">
                          <a:ln>
                            <a:noFill/>
                          </a:ln>
                          <a:solidFill>
                            <a:srgbClr val="000000"/>
                          </a:solidFill>
                          <a:effectLst/>
                          <a:latin typeface="+mj-lt"/>
                          <a:ea typeface="ＭＳ Ｐゴシック" charset="-128"/>
                        </a:rPr>
                        <a:t>Компјутерско насиље</a:t>
                      </a:r>
                      <a:endParaRPr kumimoji="0" lang="en-US" sz="1400" b="0" i="0" u="none" strike="noStrike" cap="none" normalizeH="0" baseline="0" dirty="0" smtClean="0">
                        <a:ln>
                          <a:noFill/>
                        </a:ln>
                        <a:solidFill>
                          <a:srgbClr val="000000"/>
                        </a:solidFill>
                        <a:effectLst/>
                        <a:latin typeface="+mj-lt"/>
                        <a:ea typeface="ＭＳ Ｐゴシック" charset="-128"/>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bl>
          </a:graphicData>
        </a:graphic>
      </p:graphicFrame>
    </p:spTree>
    <p:extLst>
      <p:ext uri="{BB962C8B-B14F-4D97-AF65-F5344CB8AC3E}">
        <p14:creationId xmlns:p14="http://schemas.microsoft.com/office/powerpoint/2010/main" val="187077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sr-Cyrl-CS" altLang="sr-Latn-RS" dirty="0" smtClean="0"/>
              <a:t>Шта је критична инфраструктура?</a:t>
            </a:r>
            <a:endParaRPr lang="en-US" altLang="sr-Latn-R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045" y="1547899"/>
            <a:ext cx="5977062" cy="4452912"/>
          </a:xfrm>
          <a:prstGeom prst="rect">
            <a:avLst/>
          </a:prstGeom>
          <a:effectLst>
            <a:outerShdw blurRad="50800" dist="50800" dir="5400000" algn="ctr" rotWithShape="0">
              <a:srgbClr val="BBB3B1"/>
            </a:outerShdw>
            <a:softEdge rad="2032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Како то други дефинишу</a:t>
            </a:r>
            <a:endParaRPr lang="sr-Latn-RS" dirty="0"/>
          </a:p>
        </p:txBody>
      </p:sp>
      <p:sp>
        <p:nvSpPr>
          <p:cNvPr id="4" name="Rectangle 3"/>
          <p:cNvSpPr/>
          <p:nvPr/>
        </p:nvSpPr>
        <p:spPr>
          <a:xfrm>
            <a:off x="179921" y="1539182"/>
            <a:ext cx="8244916" cy="4401205"/>
          </a:xfrm>
          <a:prstGeom prst="rect">
            <a:avLst/>
          </a:prstGeom>
        </p:spPr>
        <p:txBody>
          <a:bodyPr wrap="square">
            <a:spAutoFit/>
          </a:bodyPr>
          <a:lstStyle/>
          <a:p>
            <a:pPr marL="1071563" indent="-1071563"/>
            <a:r>
              <a:rPr lang="en-US" sz="1000" b="1" i="0" u="none" strike="noStrike" baseline="0" dirty="0" smtClean="0">
                <a:solidFill>
                  <a:srgbClr val="000000"/>
                </a:solidFill>
                <a:latin typeface="+mj-lt"/>
              </a:rPr>
              <a:t>Australia </a:t>
            </a:r>
            <a:r>
              <a:rPr lang="en-US" sz="1000" b="0" i="0" u="none" strike="noStrike" baseline="0" dirty="0" smtClean="0">
                <a:solidFill>
                  <a:srgbClr val="000000"/>
                </a:solidFill>
                <a:latin typeface="+mj-lt"/>
              </a:rPr>
              <a:t>	“Critical infrastructure is defined as those physical facilities, supply chains, information technologies and communication networks which, if destroyed, degraded or rendered unavailable for an extended period, would significantly impact on the social or economic well-being of the nation, or affect Australia’s ability to conduct national defense and ensure national security.” 	</a:t>
            </a:r>
          </a:p>
          <a:p>
            <a:pPr marL="1071563" indent="-1071563"/>
            <a:endParaRPr lang="sr-Cyrl-RS" sz="1000" b="0" i="0" u="none" strike="noStrike" baseline="0" dirty="0" smtClean="0">
              <a:solidFill>
                <a:srgbClr val="000000"/>
              </a:solidFill>
              <a:latin typeface="+mj-lt"/>
            </a:endParaRPr>
          </a:p>
          <a:p>
            <a:pPr marL="1071563" indent="-1071563"/>
            <a:r>
              <a:rPr lang="en-US" sz="1000" b="1" i="0" u="none" strike="noStrike" baseline="0" dirty="0" smtClean="0">
                <a:solidFill>
                  <a:srgbClr val="000000"/>
                </a:solidFill>
                <a:latin typeface="+mj-lt"/>
              </a:rPr>
              <a:t>Canada </a:t>
            </a:r>
            <a:r>
              <a:rPr lang="en-US" sz="1000" b="0" i="0" u="none" strike="noStrike" baseline="0" dirty="0" smtClean="0">
                <a:solidFill>
                  <a:srgbClr val="000000"/>
                </a:solidFill>
                <a:latin typeface="+mj-lt"/>
              </a:rPr>
              <a:t>	“Canada’s critical infrastructure consists of those physical and information technology facilities, networks, services and assets which, if disrupted or destroyed, would have a serious impact on the health, safety, security or economic well-being of Canadians or the effective functioning of governments in Canada.” </a:t>
            </a:r>
            <a:endParaRPr lang="sr-Cyrl-RS" sz="1000" b="0" i="0" u="none" strike="noStrike" baseline="0" dirty="0" smtClean="0">
              <a:solidFill>
                <a:srgbClr val="000000"/>
              </a:solidFill>
              <a:latin typeface="+mj-lt"/>
            </a:endParaRPr>
          </a:p>
          <a:p>
            <a:pPr marL="1071563" indent="-1071563"/>
            <a:r>
              <a:rPr lang="en-US" sz="1000" b="0" i="0" u="none" strike="noStrike" baseline="0" dirty="0" smtClean="0">
                <a:solidFill>
                  <a:srgbClr val="000000"/>
                </a:solidFill>
                <a:latin typeface="+mj-lt"/>
              </a:rPr>
              <a:t>	</a:t>
            </a:r>
          </a:p>
          <a:p>
            <a:pPr marL="1071563" indent="-1071563"/>
            <a:r>
              <a:rPr lang="en-US" sz="1000" b="1" i="0" u="none" strike="noStrike" baseline="0" dirty="0" smtClean="0">
                <a:solidFill>
                  <a:srgbClr val="000000"/>
                </a:solidFill>
                <a:latin typeface="+mj-lt"/>
              </a:rPr>
              <a:t>Germany </a:t>
            </a:r>
            <a:r>
              <a:rPr lang="en-US" sz="1000" b="0" i="0" u="none" strike="noStrike" baseline="0" dirty="0" smtClean="0">
                <a:solidFill>
                  <a:srgbClr val="000000"/>
                </a:solidFill>
                <a:latin typeface="+mj-lt"/>
              </a:rPr>
              <a:t>	“Critical infrastructures are organizations and facilities of major importance to the community whose failure or impairment would cause a sustained shortage of supplies, significant disruptions to public order or other dramatic consequences.” </a:t>
            </a:r>
            <a:endParaRPr lang="sr-Cyrl-RS" sz="1000" b="0" i="0" u="none" strike="noStrike" baseline="0" dirty="0" smtClean="0">
              <a:solidFill>
                <a:srgbClr val="000000"/>
              </a:solidFill>
              <a:latin typeface="+mj-lt"/>
            </a:endParaRPr>
          </a:p>
          <a:p>
            <a:pPr marL="1071563" indent="-1071563"/>
            <a:r>
              <a:rPr lang="en-US" sz="1000" b="0" i="0" u="none" strike="noStrike" baseline="0" dirty="0" smtClean="0">
                <a:solidFill>
                  <a:srgbClr val="000000"/>
                </a:solidFill>
                <a:latin typeface="+mj-lt"/>
              </a:rPr>
              <a:t>	</a:t>
            </a:r>
          </a:p>
          <a:p>
            <a:pPr marL="1071563" indent="-1071563"/>
            <a:r>
              <a:rPr lang="en-US" sz="1000" b="1" i="0" u="none" strike="noStrike" baseline="0" dirty="0" smtClean="0">
                <a:solidFill>
                  <a:srgbClr val="000000"/>
                </a:solidFill>
                <a:latin typeface="+mj-lt"/>
              </a:rPr>
              <a:t>Netherlands</a:t>
            </a:r>
            <a:r>
              <a:rPr lang="en-US" sz="1000" b="0" i="0" u="none" strike="noStrike" baseline="0" dirty="0" smtClean="0">
                <a:solidFill>
                  <a:srgbClr val="000000"/>
                </a:solidFill>
                <a:latin typeface="+mj-lt"/>
              </a:rPr>
              <a:t> 	“Critical infrastructure refers to products, services and the accompanying processes that, in the event of disruption or failure, could cause major social disturbance. This could be in the form of tremendous casualties and severe economic damage… ” </a:t>
            </a:r>
            <a:endParaRPr lang="sr-Cyrl-RS" sz="1000" b="0" i="0" u="none" strike="noStrike" baseline="0" dirty="0" smtClean="0">
              <a:solidFill>
                <a:srgbClr val="000000"/>
              </a:solidFill>
              <a:latin typeface="+mj-lt"/>
            </a:endParaRPr>
          </a:p>
          <a:p>
            <a:pPr marL="1071563" indent="-1071563"/>
            <a:r>
              <a:rPr lang="en-US" sz="1000" b="0" i="0" u="none" strike="noStrike" baseline="0" dirty="0" smtClean="0">
                <a:solidFill>
                  <a:srgbClr val="000000"/>
                </a:solidFill>
                <a:latin typeface="+mj-lt"/>
              </a:rPr>
              <a:t>	</a:t>
            </a:r>
          </a:p>
          <a:p>
            <a:pPr marL="1071563" indent="-1071563"/>
            <a:r>
              <a:rPr lang="en-US" sz="1000" b="1" i="0" u="none" strike="noStrike" baseline="0" dirty="0" smtClean="0">
                <a:solidFill>
                  <a:srgbClr val="000000"/>
                </a:solidFill>
                <a:latin typeface="+mj-lt"/>
              </a:rPr>
              <a:t>United Kingdom </a:t>
            </a:r>
            <a:r>
              <a:rPr lang="en-US" sz="1000" b="0" i="0" u="none" strike="noStrike" baseline="0" dirty="0" smtClean="0">
                <a:solidFill>
                  <a:srgbClr val="000000"/>
                </a:solidFill>
                <a:latin typeface="+mj-lt"/>
              </a:rPr>
              <a:t>	“The [Critical National Infrastructure] comprises those assets, services and systems that support the economic, political and social life of the UK whose importance is such that loss could: 1) cause large-scale loss of life; 2) have a serious impact on the national economy; 3) have other grave social consequences for the community; or 3) be of immediate concern to the national government.” </a:t>
            </a:r>
            <a:endParaRPr lang="sr-Cyrl-RS" sz="1000" b="0" i="0" u="none" strike="noStrike" baseline="0" dirty="0" smtClean="0">
              <a:solidFill>
                <a:srgbClr val="000000"/>
              </a:solidFill>
              <a:latin typeface="+mj-lt"/>
            </a:endParaRPr>
          </a:p>
          <a:p>
            <a:pPr marL="1071563" indent="-1071563"/>
            <a:r>
              <a:rPr lang="en-US" sz="1000" b="0" i="0" u="none" strike="noStrike" baseline="0" dirty="0" smtClean="0">
                <a:solidFill>
                  <a:srgbClr val="000000"/>
                </a:solidFill>
                <a:latin typeface="+mj-lt"/>
              </a:rPr>
              <a:t>	</a:t>
            </a:r>
          </a:p>
          <a:p>
            <a:pPr marL="1071563" indent="-1071563"/>
            <a:r>
              <a:rPr lang="en-US" sz="1000" b="1" i="0" u="none" strike="noStrike" baseline="0" dirty="0" smtClean="0">
                <a:solidFill>
                  <a:srgbClr val="000000"/>
                </a:solidFill>
                <a:latin typeface="+mj-lt"/>
              </a:rPr>
              <a:t>United States </a:t>
            </a:r>
            <a:r>
              <a:rPr lang="en-US" sz="1000" b="0" i="0" u="none" strike="noStrike" baseline="0" dirty="0" smtClean="0">
                <a:solidFill>
                  <a:srgbClr val="000000"/>
                </a:solidFill>
                <a:latin typeface="+mj-lt"/>
              </a:rPr>
              <a:t>	The general definition of critical infrastructure in the overall US critical infrastructure plan is: "systems and assets, whether physical or virtual, so vital to the United States that the incapacity or destruction of such systems and assets would have a debilitating impact on security, national economic security, national public health or safety, or any combination of those matters." For investment policy purposes, this definition is narrower: “systems and assets, whether physical or virtual, so vital to the United States that the incapacity or destruction of such systems and assets would have a debilitating impact on national security." </a:t>
            </a:r>
            <a:r>
              <a:rPr lang="en-US" sz="900" b="0" i="0" u="none" strike="noStrike" baseline="0" dirty="0" smtClean="0">
                <a:solidFill>
                  <a:srgbClr val="000000"/>
                </a:solidFill>
                <a:latin typeface="Arial" panose="020B0604020202020204" pitchFamily="34" charset="0"/>
              </a:rPr>
              <a:t>	</a:t>
            </a:r>
            <a:endParaRPr lang="en-US" sz="900" b="0" i="0" u="none" strike="noStrike" baseline="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695930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Регулатива у Србији</a:t>
            </a:r>
            <a:endParaRPr lang="sr-Latn-RS" dirty="0"/>
          </a:p>
        </p:txBody>
      </p:sp>
      <p:sp>
        <p:nvSpPr>
          <p:cNvPr id="4" name="Rectangle 1"/>
          <p:cNvSpPr txBox="1">
            <a:spLocks noChangeArrowheads="1"/>
          </p:cNvSpPr>
          <p:nvPr/>
        </p:nvSpPr>
        <p:spPr bwMode="auto">
          <a:xfrm>
            <a:off x="422538" y="1655911"/>
            <a:ext cx="7858284" cy="414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lvl1pPr algn="l" defTabSz="863600" rtl="0" fontAlgn="base">
              <a:spcBef>
                <a:spcPct val="0"/>
              </a:spcBef>
              <a:spcAft>
                <a:spcPct val="0"/>
              </a:spcAft>
              <a:defRPr sz="3200" kern="1200">
                <a:solidFill>
                  <a:schemeClr val="bg1"/>
                </a:solidFill>
                <a:latin typeface="+mj-lt"/>
                <a:ea typeface="+mj-ea"/>
                <a:cs typeface="+mj-cs"/>
              </a:defRPr>
            </a:lvl1pPr>
            <a:lvl2pPr algn="l" defTabSz="863600" rtl="0" fontAlgn="base">
              <a:spcBef>
                <a:spcPct val="0"/>
              </a:spcBef>
              <a:spcAft>
                <a:spcPct val="0"/>
              </a:spcAft>
              <a:defRPr sz="3200">
                <a:solidFill>
                  <a:schemeClr val="bg1"/>
                </a:solidFill>
                <a:latin typeface="Roboto Light" pitchFamily="2" charset="0"/>
              </a:defRPr>
            </a:lvl2pPr>
            <a:lvl3pPr algn="l" defTabSz="863600" rtl="0" fontAlgn="base">
              <a:spcBef>
                <a:spcPct val="0"/>
              </a:spcBef>
              <a:spcAft>
                <a:spcPct val="0"/>
              </a:spcAft>
              <a:defRPr sz="3200">
                <a:solidFill>
                  <a:schemeClr val="bg1"/>
                </a:solidFill>
                <a:latin typeface="Roboto Light" pitchFamily="2" charset="0"/>
              </a:defRPr>
            </a:lvl3pPr>
            <a:lvl4pPr algn="l" defTabSz="863600" rtl="0" fontAlgn="base">
              <a:spcBef>
                <a:spcPct val="0"/>
              </a:spcBef>
              <a:spcAft>
                <a:spcPct val="0"/>
              </a:spcAft>
              <a:defRPr sz="3200">
                <a:solidFill>
                  <a:schemeClr val="bg1"/>
                </a:solidFill>
                <a:latin typeface="Roboto Light" pitchFamily="2" charset="0"/>
              </a:defRPr>
            </a:lvl4pPr>
            <a:lvl5pPr algn="l" defTabSz="863600" rtl="0" fontAlgn="base">
              <a:spcBef>
                <a:spcPct val="0"/>
              </a:spcBef>
              <a:spcAft>
                <a:spcPct val="0"/>
              </a:spcAft>
              <a:defRPr sz="3200">
                <a:solidFill>
                  <a:schemeClr val="bg1"/>
                </a:solidFill>
                <a:latin typeface="Roboto Light" pitchFamily="2" charset="0"/>
              </a:defRPr>
            </a:lvl5pPr>
            <a:lvl6pPr marL="457200" algn="l" defTabSz="863600" rtl="0" fontAlgn="base">
              <a:spcBef>
                <a:spcPct val="0"/>
              </a:spcBef>
              <a:spcAft>
                <a:spcPct val="0"/>
              </a:spcAft>
              <a:defRPr sz="3200">
                <a:solidFill>
                  <a:schemeClr val="bg1"/>
                </a:solidFill>
                <a:latin typeface="Roboto Light" pitchFamily="2" charset="0"/>
              </a:defRPr>
            </a:lvl6pPr>
            <a:lvl7pPr marL="914400" algn="l" defTabSz="863600" rtl="0" fontAlgn="base">
              <a:spcBef>
                <a:spcPct val="0"/>
              </a:spcBef>
              <a:spcAft>
                <a:spcPct val="0"/>
              </a:spcAft>
              <a:defRPr sz="3200">
                <a:solidFill>
                  <a:schemeClr val="bg1"/>
                </a:solidFill>
                <a:latin typeface="Roboto Light" pitchFamily="2" charset="0"/>
              </a:defRPr>
            </a:lvl7pPr>
            <a:lvl8pPr marL="1371600" algn="l" defTabSz="863600" rtl="0" fontAlgn="base">
              <a:spcBef>
                <a:spcPct val="0"/>
              </a:spcBef>
              <a:spcAft>
                <a:spcPct val="0"/>
              </a:spcAft>
              <a:defRPr sz="3200">
                <a:solidFill>
                  <a:schemeClr val="bg1"/>
                </a:solidFill>
                <a:latin typeface="Roboto Light" pitchFamily="2" charset="0"/>
              </a:defRPr>
            </a:lvl8pPr>
            <a:lvl9pPr marL="1828800" algn="l" defTabSz="863600" rtl="0" fontAlgn="base">
              <a:spcBef>
                <a:spcPct val="0"/>
              </a:spcBef>
              <a:spcAft>
                <a:spcPct val="0"/>
              </a:spcAft>
              <a:defRPr sz="3200">
                <a:solidFill>
                  <a:schemeClr val="bg1"/>
                </a:solidFill>
                <a:latin typeface="Roboto Light" pitchFamily="2" charset="0"/>
              </a:defRPr>
            </a:lvl9pPr>
          </a:lstStyle>
          <a:p>
            <a: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defRPr/>
            </a:pPr>
            <a:r>
              <a:rPr lang="sr-Latn-CS" sz="2000" dirty="0" smtClean="0">
                <a:solidFill>
                  <a:schemeClr val="tx1"/>
                </a:solidFill>
                <a:cs typeface="Arial" charset="0"/>
              </a:rPr>
              <a:t>ЗАКОН О ОДБРАНИ РЕПУБЛИКЕ СРБИЈЕ</a:t>
            </a:r>
          </a:p>
          <a:p>
            <a:pPr>
              <a:spcBef>
                <a:spcPts val="0"/>
              </a:spcBef>
              <a:spcAft>
                <a:spcPts val="600"/>
              </a:spcAft>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defRPr/>
            </a:pPr>
            <a:r>
              <a:rPr lang="sr-Cyrl-RS" sz="1600" dirty="0" smtClean="0">
                <a:solidFill>
                  <a:schemeClr val="tx1"/>
                </a:solidFill>
                <a:cs typeface="Arial" charset="0"/>
              </a:rPr>
              <a:t>(„Службени гласник РС”, број 116/2007, 88/2009)</a:t>
            </a:r>
          </a:p>
          <a:p>
            <a: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defRPr/>
            </a:pPr>
            <a:r>
              <a:rPr lang="sr-Cyrl-RS" sz="1600" dirty="0" smtClean="0">
                <a:solidFill>
                  <a:schemeClr val="tx1"/>
                </a:solidFill>
                <a:cs typeface="Arial" charset="0"/>
              </a:rPr>
              <a:t>У члану 4. тачка 11 стоји: „</a:t>
            </a:r>
            <a:r>
              <a:rPr lang="sr-Cyrl-RS" sz="1600" dirty="0" err="1" smtClean="0">
                <a:solidFill>
                  <a:schemeClr val="tx1"/>
                </a:solidFill>
                <a:cs typeface="Arial" charset="0"/>
              </a:rPr>
              <a:t>невојни</a:t>
            </a:r>
            <a:r>
              <a:rPr lang="sr-Cyrl-RS" sz="1600" dirty="0" smtClean="0">
                <a:solidFill>
                  <a:schemeClr val="tx1"/>
                </a:solidFill>
                <a:cs typeface="Arial" charset="0"/>
              </a:rPr>
              <a:t> изазови, ризици и претње безбедности испољавају се у облику: тероризма, организованог криминала, корупције, елементарних непогода, техничко-технолошких и других несрећа и опасности“</a:t>
            </a:r>
          </a:p>
          <a:p>
            <a:pPr>
              <a:spcBef>
                <a:spcPts val="1988"/>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defRPr/>
            </a:pPr>
            <a:r>
              <a:rPr lang="sr-Latn-CS" sz="2000" dirty="0" smtClean="0">
                <a:solidFill>
                  <a:schemeClr val="tx1"/>
                </a:solidFill>
                <a:cs typeface="Arial" charset="0"/>
              </a:rPr>
              <a:t>ЗАКОН О ВАНРЕДНИМ СИТУАЦИЈАМА </a:t>
            </a:r>
          </a:p>
          <a:p>
            <a: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defRPr/>
            </a:pPr>
            <a:r>
              <a:rPr lang="sr-Cyrl-RS" sz="1600" dirty="0" smtClean="0">
                <a:solidFill>
                  <a:schemeClr val="tx1"/>
                </a:solidFill>
                <a:cs typeface="Arial" charset="0"/>
              </a:rPr>
              <a:t>("Службени гласник РС", број 111/09)</a:t>
            </a:r>
          </a:p>
          <a:p>
            <a: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defRPr/>
            </a:pPr>
            <a:endParaRPr lang="sr-Cyrl-RS" sz="1600" dirty="0" smtClean="0">
              <a:solidFill>
                <a:schemeClr val="tx1"/>
              </a:solidFill>
              <a:cs typeface="Arial" charset="0"/>
            </a:endParaRPr>
          </a:p>
          <a:p>
            <a: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defRPr/>
            </a:pPr>
            <a:r>
              <a:rPr lang="sr-Cyrl-RS" sz="1600" dirty="0" smtClean="0">
                <a:solidFill>
                  <a:schemeClr val="tx1"/>
                </a:solidFill>
                <a:cs typeface="Arial" charset="0"/>
              </a:rPr>
              <a:t>Уредба о садржају и начину израде планова заштите и спасавања у ванредним ситуацијама ("Службени гласник РС", бр. 8/2011 од 11.2.2011.)</a:t>
            </a:r>
          </a:p>
          <a:p>
            <a: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defRPr/>
            </a:pPr>
            <a:endParaRPr lang="sr-Cyrl-RS" sz="1600" dirty="0" smtClean="0">
              <a:solidFill>
                <a:schemeClr val="tx1"/>
              </a:solidFill>
              <a:cs typeface="Arial" charset="0"/>
            </a:endParaRPr>
          </a:p>
          <a:p>
            <a: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defRPr/>
            </a:pPr>
            <a:r>
              <a:rPr lang="sr-Cyrl-RS" sz="1600" dirty="0" smtClean="0">
                <a:solidFill>
                  <a:schemeClr val="tx1"/>
                </a:solidFill>
                <a:cs typeface="Arial" charset="0"/>
              </a:rPr>
              <a:t>Упутство о методологији за израду процене угрожености и планова заштите и спасавања у ванредним ситуацијама ("Службени гласник РС", бр. 96/2012)</a:t>
            </a:r>
            <a:endParaRPr lang="sr-Cyrl-RS" sz="1600" dirty="0">
              <a:solidFill>
                <a:schemeClr val="tx1"/>
              </a:solidFill>
              <a:cs typeface="Arial" charset="0"/>
            </a:endParaRPr>
          </a:p>
        </p:txBody>
      </p:sp>
    </p:spTree>
    <p:extLst>
      <p:ext uri="{BB962C8B-B14F-4D97-AF65-F5344CB8AC3E}">
        <p14:creationId xmlns:p14="http://schemas.microsoft.com/office/powerpoint/2010/main" val="3653017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Ко треба да буде укључен?</a:t>
            </a:r>
            <a:endParaRPr lang="sr-Latn-RS" dirty="0"/>
          </a:p>
        </p:txBody>
      </p:sp>
      <p:sp>
        <p:nvSpPr>
          <p:cNvPr id="4" name="TextBox 3"/>
          <p:cNvSpPr txBox="1"/>
          <p:nvPr/>
        </p:nvSpPr>
        <p:spPr>
          <a:xfrm>
            <a:off x="359941" y="1759969"/>
            <a:ext cx="7596993" cy="3496342"/>
          </a:xfrm>
          <a:prstGeom prst="rect">
            <a:avLst/>
          </a:prstGeom>
          <a:noFill/>
        </p:spPr>
        <p:txBody>
          <a:bodyPr wrap="square" rtlCol="0">
            <a:spAutoFit/>
          </a:bodyPr>
          <a:lstStyle/>
          <a:p>
            <a:r>
              <a:rPr lang="sr-Cyrl-RS" sz="1600" dirty="0" smtClean="0">
                <a:latin typeface="Roboto Light"/>
              </a:rPr>
              <a:t>Ако се сагледају сви могући ризици и међусобна повезаност, заштита  система критичне инфраструктуре захтева ангажовање различитих актера</a:t>
            </a:r>
          </a:p>
          <a:p>
            <a:endParaRPr lang="sr-Cyrl-RS" sz="1600" dirty="0" smtClean="0">
              <a:latin typeface="Roboto Light"/>
            </a:endParaRPr>
          </a:p>
          <a:p>
            <a:pPr marL="285750" indent="-285750">
              <a:spcBef>
                <a:spcPts val="0"/>
              </a:spcBef>
              <a:buFont typeface="Arial" panose="020B0604020202020204" pitchFamily="34" charset="0"/>
              <a:buChar char="•"/>
            </a:pPr>
            <a:r>
              <a:rPr lang="sr-Cyrl-RS" sz="1600" dirty="0" smtClean="0">
                <a:latin typeface="Roboto Light"/>
              </a:rPr>
              <a:t>институције за спровођење закона и спречавање криминала</a:t>
            </a:r>
          </a:p>
          <a:p>
            <a:pPr marL="285750" indent="-285750">
              <a:spcBef>
                <a:spcPts val="0"/>
              </a:spcBef>
              <a:buFont typeface="Arial" panose="020B0604020202020204" pitchFamily="34" charset="0"/>
              <a:buChar char="•"/>
            </a:pPr>
            <a:r>
              <a:rPr lang="sr-Cyrl-RS" sz="1600" dirty="0">
                <a:latin typeface="Roboto Light"/>
              </a:rPr>
              <a:t>а</a:t>
            </a:r>
            <a:r>
              <a:rPr lang="sr-Cyrl-RS" sz="1600" dirty="0" smtClean="0">
                <a:latin typeface="Roboto Light"/>
              </a:rPr>
              <a:t>нтитерористичке службе</a:t>
            </a:r>
          </a:p>
          <a:p>
            <a:pPr marL="285750" indent="-285750">
              <a:spcBef>
                <a:spcPts val="0"/>
              </a:spcBef>
              <a:buFont typeface="Arial" panose="020B0604020202020204" pitchFamily="34" charset="0"/>
              <a:buChar char="•"/>
            </a:pPr>
            <a:r>
              <a:rPr lang="sr-Cyrl-RS" sz="1600" dirty="0">
                <a:latin typeface="Roboto Light"/>
              </a:rPr>
              <a:t>с</a:t>
            </a:r>
            <a:r>
              <a:rPr lang="sr-Cyrl-RS" sz="1600" dirty="0" smtClean="0">
                <a:latin typeface="Roboto Light"/>
              </a:rPr>
              <a:t>лужбе националне безбедности и одбране</a:t>
            </a:r>
          </a:p>
          <a:p>
            <a:pPr marL="285750" indent="-285750">
              <a:spcBef>
                <a:spcPts val="0"/>
              </a:spcBef>
              <a:buFont typeface="Arial" panose="020B0604020202020204" pitchFamily="34" charset="0"/>
              <a:buChar char="•"/>
            </a:pPr>
            <a:r>
              <a:rPr lang="sr-Cyrl-RS" sz="1600" dirty="0" smtClean="0">
                <a:latin typeface="Roboto Light"/>
              </a:rPr>
              <a:t>управљање кризним ситуацијама и обавештавање</a:t>
            </a:r>
          </a:p>
          <a:p>
            <a:pPr marL="285750" indent="-285750">
              <a:spcBef>
                <a:spcPts val="0"/>
              </a:spcBef>
              <a:buFont typeface="Arial" panose="020B0604020202020204" pitchFamily="34" charset="0"/>
              <a:buChar char="•"/>
            </a:pPr>
            <a:r>
              <a:rPr lang="sr-Cyrl-RS" sz="1600" dirty="0">
                <a:latin typeface="Roboto Light"/>
              </a:rPr>
              <a:t>п</a:t>
            </a:r>
            <a:r>
              <a:rPr lang="sr-Cyrl-RS" sz="1600" dirty="0" smtClean="0">
                <a:latin typeface="Roboto Light"/>
              </a:rPr>
              <a:t>ланирање наставка пословања (</a:t>
            </a:r>
            <a:r>
              <a:rPr lang="en-US" sz="1600" dirty="0" smtClean="0">
                <a:latin typeface="Roboto Light"/>
              </a:rPr>
              <a:t>B</a:t>
            </a:r>
            <a:r>
              <a:rPr lang="en-US" sz="1600" dirty="0" smtClean="0">
                <a:latin typeface="Roboto Light"/>
              </a:rPr>
              <a:t>usiness Continuity</a:t>
            </a:r>
            <a:r>
              <a:rPr lang="sr-Cyrl-RS" sz="1600" dirty="0" smtClean="0">
                <a:latin typeface="Roboto Light"/>
              </a:rPr>
              <a:t>)</a:t>
            </a:r>
            <a:endParaRPr lang="en-US" sz="1800" dirty="0">
              <a:latin typeface="Roboto Light"/>
            </a:endParaRPr>
          </a:p>
          <a:p>
            <a:pPr marL="285750" indent="-285750">
              <a:spcBef>
                <a:spcPts val="0"/>
              </a:spcBef>
              <a:buFont typeface="Arial" panose="020B0604020202020204" pitchFamily="34" charset="0"/>
              <a:buChar char="•"/>
            </a:pPr>
            <a:r>
              <a:rPr lang="sr-Cyrl-RS" sz="1800" dirty="0" smtClean="0">
                <a:latin typeface="Roboto Light"/>
              </a:rPr>
              <a:t>заштита безбедности (физичка, лична)</a:t>
            </a:r>
            <a:endParaRPr lang="en-US" sz="1800" dirty="0">
              <a:latin typeface="Roboto Light"/>
            </a:endParaRPr>
          </a:p>
          <a:p>
            <a:pPr marL="285750" indent="-285750">
              <a:spcBef>
                <a:spcPts val="0"/>
              </a:spcBef>
              <a:buFont typeface="Arial" panose="020B0604020202020204" pitchFamily="34" charset="0"/>
              <a:buChar char="•"/>
            </a:pPr>
            <a:r>
              <a:rPr lang="sr-Cyrl-RS" sz="1800" dirty="0">
                <a:latin typeface="Roboto Light"/>
              </a:rPr>
              <a:t>б</a:t>
            </a:r>
            <a:r>
              <a:rPr lang="sr-Cyrl-RS" sz="1800" dirty="0" smtClean="0">
                <a:latin typeface="Roboto Light"/>
              </a:rPr>
              <a:t>езбедност информационих система (</a:t>
            </a:r>
            <a:r>
              <a:rPr lang="en-US" sz="1800" dirty="0" smtClean="0">
                <a:latin typeface="Roboto Light"/>
              </a:rPr>
              <a:t>e-security</a:t>
            </a:r>
            <a:r>
              <a:rPr lang="sr-Cyrl-RS" sz="1800" dirty="0" smtClean="0">
                <a:latin typeface="Roboto Light"/>
              </a:rPr>
              <a:t>)</a:t>
            </a:r>
            <a:r>
              <a:rPr lang="sr-Latn-RS" sz="1800" dirty="0" smtClean="0">
                <a:latin typeface="Roboto Light"/>
              </a:rPr>
              <a:t> </a:t>
            </a:r>
            <a:endParaRPr lang="sr-Latn-RS" sz="1800" dirty="0">
              <a:latin typeface="Roboto Light"/>
            </a:endParaRPr>
          </a:p>
          <a:p>
            <a:pPr marL="285750" indent="-285750">
              <a:spcBef>
                <a:spcPts val="0"/>
              </a:spcBef>
              <a:buFont typeface="Arial" panose="020B0604020202020204" pitchFamily="34" charset="0"/>
              <a:buChar char="•"/>
            </a:pPr>
            <a:r>
              <a:rPr lang="sr-Cyrl-RS" sz="1800" dirty="0" smtClean="0">
                <a:latin typeface="Roboto Light"/>
              </a:rPr>
              <a:t>припрема, планирање и управљање одбраном од природних катастрофа</a:t>
            </a:r>
            <a:endParaRPr lang="en-US" sz="1800" dirty="0">
              <a:latin typeface="Roboto Light"/>
            </a:endParaRPr>
          </a:p>
          <a:p>
            <a:pPr marL="285750" indent="-285750">
              <a:spcBef>
                <a:spcPts val="0"/>
              </a:spcBef>
              <a:buFont typeface="Arial" panose="020B0604020202020204" pitchFamily="34" charset="0"/>
              <a:buChar char="•"/>
            </a:pPr>
            <a:r>
              <a:rPr lang="sr-Cyrl-RS" sz="1800" dirty="0" smtClean="0">
                <a:latin typeface="Roboto Light"/>
              </a:rPr>
              <a:t>професионално повезивање</a:t>
            </a:r>
          </a:p>
        </p:txBody>
      </p:sp>
    </p:spTree>
    <p:extLst>
      <p:ext uri="{BB962C8B-B14F-4D97-AF65-F5344CB8AC3E}">
        <p14:creationId xmlns:p14="http://schemas.microsoft.com/office/powerpoint/2010/main" val="264828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1800" y="0"/>
            <a:ext cx="5757863" cy="1439863"/>
          </a:xfrm>
        </p:spPr>
        <p:txBody>
          <a:bodyPr/>
          <a:lstStyle/>
          <a:p>
            <a:r>
              <a:rPr lang="sr-Cyrl-RS" dirty="0" smtClean="0"/>
              <a:t>Шта је критично?</a:t>
            </a:r>
            <a:endParaRPr lang="sr-Latn-RS" dirty="0"/>
          </a:p>
        </p:txBody>
      </p:sp>
      <p:sp>
        <p:nvSpPr>
          <p:cNvPr id="5" name="TextBox 4"/>
          <p:cNvSpPr txBox="1"/>
          <p:nvPr/>
        </p:nvSpPr>
        <p:spPr>
          <a:xfrm>
            <a:off x="359941" y="2042194"/>
            <a:ext cx="7848872" cy="3250121"/>
          </a:xfrm>
          <a:prstGeom prst="rect">
            <a:avLst/>
          </a:prstGeom>
          <a:noFill/>
        </p:spPr>
        <p:txBody>
          <a:bodyPr wrap="square" rtlCol="0">
            <a:spAutoFit/>
          </a:bodyPr>
          <a:lstStyle/>
          <a:p>
            <a:pPr marL="285750" indent="-285750">
              <a:buFont typeface="Arial" panose="020B0604020202020204" pitchFamily="34" charset="0"/>
              <a:buChar char="•"/>
            </a:pPr>
            <a:r>
              <a:rPr lang="sr-Latn-RS" sz="1800" dirty="0" smtClean="0">
                <a:latin typeface="+mj-lt"/>
              </a:rPr>
              <a:t>SCADA (</a:t>
            </a:r>
            <a:r>
              <a:rPr lang="en-US" sz="1800" dirty="0" smtClean="0">
                <a:latin typeface="+mj-lt"/>
              </a:rPr>
              <a:t>Supervisory Control and Data Acquisition</a:t>
            </a:r>
            <a:r>
              <a:rPr lang="sr-Latn-RS" sz="1800" dirty="0" smtClean="0">
                <a:latin typeface="+mj-lt"/>
              </a:rPr>
              <a:t>) </a:t>
            </a:r>
            <a:r>
              <a:rPr lang="sr-Cyrl-RS" sz="1800" dirty="0" smtClean="0">
                <a:latin typeface="+mj-lt"/>
              </a:rPr>
              <a:t>системи</a:t>
            </a:r>
            <a:endParaRPr lang="sr-Latn-RS" sz="1800" dirty="0" smtClean="0">
              <a:latin typeface="+mj-lt"/>
            </a:endParaRPr>
          </a:p>
          <a:p>
            <a:pPr marL="285750" indent="-285750">
              <a:buFont typeface="Arial" panose="020B0604020202020204" pitchFamily="34" charset="0"/>
              <a:buChar char="•"/>
            </a:pPr>
            <a:r>
              <a:rPr lang="sr-Cyrl-RS" sz="1800" dirty="0" smtClean="0">
                <a:latin typeface="+mj-lt"/>
              </a:rPr>
              <a:t>Системи државне управе, полиције и војске</a:t>
            </a:r>
          </a:p>
          <a:p>
            <a:pPr marL="285750" indent="-285750">
              <a:buFont typeface="Arial" panose="020B0604020202020204" pitchFamily="34" charset="0"/>
              <a:buChar char="•"/>
            </a:pPr>
            <a:r>
              <a:rPr lang="sr-Cyrl-RS" sz="1800" dirty="0">
                <a:latin typeface="+mj-lt"/>
              </a:rPr>
              <a:t>Системи </a:t>
            </a:r>
            <a:r>
              <a:rPr lang="sr-Cyrl-RS" sz="1800" dirty="0" smtClean="0">
                <a:latin typeface="+mj-lt"/>
              </a:rPr>
              <a:t>комуникација</a:t>
            </a:r>
          </a:p>
          <a:p>
            <a:pPr marL="285750" indent="-285750">
              <a:buFont typeface="Arial" panose="020B0604020202020204" pitchFamily="34" charset="0"/>
              <a:buChar char="•"/>
            </a:pPr>
            <a:r>
              <a:rPr lang="sr-Cyrl-RS" sz="1800" dirty="0" smtClean="0">
                <a:latin typeface="+mj-lt"/>
              </a:rPr>
              <a:t>Саобраћајна инфраструктура и транспорт</a:t>
            </a:r>
          </a:p>
          <a:p>
            <a:pPr marL="285750" indent="-285750">
              <a:buFont typeface="Arial" panose="020B0604020202020204" pitchFamily="34" charset="0"/>
              <a:buChar char="•"/>
            </a:pPr>
            <a:r>
              <a:rPr lang="sr-Cyrl-RS" sz="1800" dirty="0" smtClean="0">
                <a:latin typeface="+mj-lt"/>
              </a:rPr>
              <a:t>Системи банака и финансијских институција</a:t>
            </a:r>
          </a:p>
          <a:p>
            <a:pPr marL="285750" indent="-285750">
              <a:buFont typeface="Arial" panose="020B0604020202020204" pitchFamily="34" charset="0"/>
              <a:buChar char="•"/>
            </a:pPr>
            <a:r>
              <a:rPr lang="sr-Cyrl-RS" sz="1800" dirty="0" smtClean="0">
                <a:latin typeface="+mj-lt"/>
              </a:rPr>
              <a:t>Системи великих компанија, производња хране, лекова…</a:t>
            </a:r>
          </a:p>
          <a:p>
            <a:endParaRPr lang="sr-Cyrl-RS" sz="1800" dirty="0" smtClean="0">
              <a:latin typeface="+mj-lt"/>
            </a:endParaRPr>
          </a:p>
          <a:p>
            <a:r>
              <a:rPr lang="sr-Cyrl-RS" sz="1800" dirty="0" smtClean="0">
                <a:latin typeface="+mj-lt"/>
              </a:rPr>
              <a:t>Све што може имати последице на изазивање нестабилности, панике и пореметити нормално функционисање на целој или делу територије Републике Србије.</a:t>
            </a:r>
          </a:p>
        </p:txBody>
      </p:sp>
    </p:spTree>
    <p:extLst>
      <p:ext uri="{BB962C8B-B14F-4D97-AF65-F5344CB8AC3E}">
        <p14:creationId xmlns:p14="http://schemas.microsoft.com/office/powerpoint/2010/main" val="18506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Има ли разлике?</a:t>
            </a:r>
            <a:endParaRPr lang="sr-Latn-RS" dirty="0"/>
          </a:p>
        </p:txBody>
      </p:sp>
      <p:pic>
        <p:nvPicPr>
          <p:cNvPr id="28674" name="Picture 2" descr="http://1.bp.blogspot.com/-jC-dSi9wpLo/T8dwxND5TAI/AAAAAAAAAcE/uWAN56B31U0/s1600/The+two+planes+involved+were+US+F-16+fighter+j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799" y="1619907"/>
            <a:ext cx="3528542" cy="2324101"/>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http://nicksorrentino.files.wordpress.com/2009/07/cyberw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397" y="1619907"/>
            <a:ext cx="3773996" cy="2324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77764" y="3960167"/>
            <a:ext cx="1483098" cy="369332"/>
          </a:xfrm>
          <a:prstGeom prst="rect">
            <a:avLst/>
          </a:prstGeom>
          <a:noFill/>
        </p:spPr>
        <p:txBody>
          <a:bodyPr wrap="none" rtlCol="0">
            <a:spAutoFit/>
          </a:bodyPr>
          <a:lstStyle/>
          <a:p>
            <a:r>
              <a:rPr lang="sr-Cyrl-RS" sz="1800" dirty="0" smtClean="0">
                <a:latin typeface="Roboto Light"/>
              </a:rPr>
              <a:t>Војни напад</a:t>
            </a:r>
            <a:endParaRPr lang="sr-Latn-RS" sz="1800" dirty="0">
              <a:latin typeface="Roboto Light"/>
            </a:endParaRPr>
          </a:p>
        </p:txBody>
      </p:sp>
      <p:sp>
        <p:nvSpPr>
          <p:cNvPr id="8" name="TextBox 7"/>
          <p:cNvSpPr txBox="1"/>
          <p:nvPr/>
        </p:nvSpPr>
        <p:spPr>
          <a:xfrm>
            <a:off x="5230389" y="3976169"/>
            <a:ext cx="2248693" cy="369332"/>
          </a:xfrm>
          <a:prstGeom prst="rect">
            <a:avLst/>
          </a:prstGeom>
          <a:noFill/>
        </p:spPr>
        <p:txBody>
          <a:bodyPr wrap="none" rtlCol="0">
            <a:spAutoFit/>
          </a:bodyPr>
          <a:lstStyle/>
          <a:p>
            <a:r>
              <a:rPr lang="sr-Cyrl-RS" sz="1800" dirty="0" smtClean="0">
                <a:latin typeface="Roboto Light"/>
              </a:rPr>
              <a:t>Електронски напад</a:t>
            </a:r>
            <a:endParaRPr lang="sr-Latn-RS" sz="1800" dirty="0">
              <a:latin typeface="Roboto Light"/>
            </a:endParaRPr>
          </a:p>
        </p:txBody>
      </p:sp>
      <p:sp>
        <p:nvSpPr>
          <p:cNvPr id="7" name="TextBox 6"/>
          <p:cNvSpPr txBox="1"/>
          <p:nvPr/>
        </p:nvSpPr>
        <p:spPr>
          <a:xfrm flipH="1">
            <a:off x="431799" y="4433211"/>
            <a:ext cx="7745098" cy="1471172"/>
          </a:xfrm>
          <a:prstGeom prst="rect">
            <a:avLst/>
          </a:prstGeom>
          <a:noFill/>
        </p:spPr>
        <p:txBody>
          <a:bodyPr wrap="square" rtlCol="0">
            <a:spAutoFit/>
          </a:bodyPr>
          <a:lstStyle/>
          <a:p>
            <a:r>
              <a:rPr lang="sr-Cyrl-RS" sz="1600" dirty="0" smtClean="0">
                <a:latin typeface="Roboto Light"/>
              </a:rPr>
              <a:t>Обе врсте напада могу имати сличне ефекте, али се користе различита средства и извршиоци.</a:t>
            </a:r>
          </a:p>
          <a:p>
            <a:pPr marL="285750" indent="-285750">
              <a:buFont typeface="Arial" panose="020B0604020202020204" pitchFamily="34" charset="0"/>
              <a:buChar char="•"/>
            </a:pPr>
            <a:r>
              <a:rPr lang="sr-Cyrl-RS" sz="1600" dirty="0" smtClean="0">
                <a:latin typeface="Roboto Light"/>
              </a:rPr>
              <a:t>Ко може да изведе напад</a:t>
            </a:r>
          </a:p>
          <a:p>
            <a:pPr marL="285750" indent="-285750">
              <a:buFont typeface="Arial" panose="020B0604020202020204" pitchFamily="34" charset="0"/>
              <a:buChar char="•"/>
            </a:pPr>
            <a:r>
              <a:rPr lang="sr-Cyrl-RS" sz="1600" dirty="0" smtClean="0">
                <a:latin typeface="Roboto Light"/>
              </a:rPr>
              <a:t>Какви су ефекти напада</a:t>
            </a:r>
          </a:p>
          <a:p>
            <a:pPr marL="285750" indent="-285750">
              <a:buFont typeface="Arial" panose="020B0604020202020204" pitchFamily="34" charset="0"/>
              <a:buChar char="•"/>
            </a:pPr>
            <a:r>
              <a:rPr lang="sr-Cyrl-RS" sz="1600" dirty="0" smtClean="0">
                <a:latin typeface="Roboto Light"/>
              </a:rPr>
              <a:t>Какве су последице</a:t>
            </a:r>
            <a:endParaRPr lang="sr-Latn-RS" sz="1600" dirty="0">
              <a:latin typeface="Roboto Light"/>
            </a:endParaRPr>
          </a:p>
        </p:txBody>
      </p:sp>
    </p:spTree>
    <p:extLst>
      <p:ext uri="{BB962C8B-B14F-4D97-AF65-F5344CB8AC3E}">
        <p14:creationId xmlns:p14="http://schemas.microsoft.com/office/powerpoint/2010/main" val="2568696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863600" rtl="0" eaLnBrk="1" fontAlgn="base" latinLnBrk="0" hangingPunct="1">
          <a:lnSpc>
            <a:spcPct val="100000"/>
          </a:lnSpc>
          <a:spcBef>
            <a:spcPct val="20000"/>
          </a:spcBef>
          <a:spcAft>
            <a:spcPct val="0"/>
          </a:spcAft>
          <a:buClrTx/>
          <a:buSzTx/>
          <a:buFontTx/>
          <a:buNone/>
          <a:tabLst/>
          <a:defRPr kumimoji="0" lang="en-US" altLang="sr-Latn-RS" sz="3200" b="0" i="0" u="none" strike="noStrike" cap="none" normalizeH="0" baseline="0" smtClean="0">
            <a:ln>
              <a:noFill/>
            </a:ln>
            <a:solidFill>
              <a:srgbClr val="35478B"/>
            </a:solidFill>
            <a:effectLst/>
            <a:latin typeface="Roboto"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863600" rtl="0" eaLnBrk="1" fontAlgn="base" latinLnBrk="0" hangingPunct="1">
          <a:lnSpc>
            <a:spcPct val="100000"/>
          </a:lnSpc>
          <a:spcBef>
            <a:spcPct val="20000"/>
          </a:spcBef>
          <a:spcAft>
            <a:spcPct val="0"/>
          </a:spcAft>
          <a:buClrTx/>
          <a:buSzTx/>
          <a:buFontTx/>
          <a:buNone/>
          <a:tabLst/>
          <a:defRPr kumimoji="0" lang="en-US" altLang="sr-Latn-RS" sz="3200" b="0" i="0" u="none" strike="noStrike" cap="none" normalizeH="0" baseline="0" smtClean="0">
            <a:ln>
              <a:noFill/>
            </a:ln>
            <a:solidFill>
              <a:srgbClr val="35478B"/>
            </a:solidFill>
            <a:effectLst/>
            <a:latin typeface="Roboto"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554</Words>
  <Application>Microsoft Office PowerPoint</Application>
  <PresentationFormat>Custom</PresentationFormat>
  <Paragraphs>108</Paragraphs>
  <Slides>11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Roboto Light</vt:lpstr>
      <vt:lpstr>Roboto</vt:lpstr>
      <vt:lpstr>Wingdings</vt:lpstr>
      <vt:lpstr>Default Design</vt:lpstr>
      <vt:lpstr>Adobe Photoshop Image</vt:lpstr>
      <vt:lpstr>Потенцијал напада на критичну инфраструктуру</vt:lpstr>
      <vt:lpstr>Увод</vt:lpstr>
      <vt:lpstr>Претње и актери</vt:lpstr>
      <vt:lpstr>Шта је критична инфраструктура?</vt:lpstr>
      <vt:lpstr>Како то други дефинишу</vt:lpstr>
      <vt:lpstr>Регулатива у Србији</vt:lpstr>
      <vt:lpstr>Ко треба да буде укључен?</vt:lpstr>
      <vt:lpstr>Шта је критично?</vt:lpstr>
      <vt:lpstr>Има ли разлике?</vt:lpstr>
      <vt:lpstr>Стање у Србији</vt:lpstr>
      <vt:lpstr>PowerPoint Presentation</vt:lpstr>
    </vt:vector>
  </TitlesOfParts>
  <Company>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M</dc:creator>
  <cp:lastModifiedBy>Zarko Kecic</cp:lastModifiedBy>
  <cp:revision>73</cp:revision>
  <dcterms:created xsi:type="dcterms:W3CDTF">2014-06-30T10:54:58Z</dcterms:created>
  <dcterms:modified xsi:type="dcterms:W3CDTF">2014-10-29T08:42:05Z</dcterms:modified>
</cp:coreProperties>
</file>